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entation.xml" ContentType="application/vnd.openxmlformats-officedocument.presentationml.presentation.main+xml"/>
  <Override PartName="/ppt/diagrams/data2.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3.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layout2.xml" ContentType="application/vnd.openxmlformats-officedocument.drawingml.diagramLayout+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drawing2.xml" ContentType="application/vnd.ms-office.drawingml.diagramDrawing+xml"/>
  <Override PartName="/ppt/diagrams/colors2.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quickStyle2.xml" ContentType="application/vnd.openxmlformats-officedocument.drawingml.diagramStyl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61" r:id="rId4"/>
    <p:sldId id="269" r:id="rId5"/>
    <p:sldId id="268" r:id="rId6"/>
    <p:sldId id="270" r:id="rId7"/>
    <p:sldId id="258" r:id="rId8"/>
    <p:sldId id="264" r:id="rId9"/>
    <p:sldId id="265" r:id="rId10"/>
    <p:sldId id="259" r:id="rId11"/>
    <p:sldId id="262" r:id="rId12"/>
    <p:sldId id="263" r:id="rId13"/>
    <p:sldId id="266" r:id="rId14"/>
    <p:sldId id="267" r:id="rId15"/>
    <p:sldId id="26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259" autoAdjust="0"/>
  </p:normalViewPr>
  <p:slideViewPr>
    <p:cSldViewPr snapToGrid="0">
      <p:cViewPr varScale="1">
        <p:scale>
          <a:sx n="91" d="100"/>
          <a:sy n="91" d="100"/>
        </p:scale>
        <p:origin x="12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6" Type="http://schemas.openxmlformats.org/officeDocument/2006/relationships/image" Target="../media/image32.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6" Type="http://schemas.openxmlformats.org/officeDocument/2006/relationships/image" Target="../media/image32.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74330A-D7BE-4CB0-87C9-958DF45B977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BA28E23-5A4F-4DD8-BEBF-D459C91617DF}">
      <dgm:prSet/>
      <dgm:spPr/>
      <dgm:t>
        <a:bodyPr/>
        <a:lstStyle/>
        <a:p>
          <a:r>
            <a:rPr lang="en-GB" b="1" dirty="0"/>
            <a:t>Confidentiality</a:t>
          </a:r>
          <a:endParaRPr lang="en-US" dirty="0"/>
        </a:p>
      </dgm:t>
    </dgm:pt>
    <dgm:pt modelId="{795C1713-1D2C-4BE0-BAA8-D248EED221A5}" type="parTrans" cxnId="{9ECA93B5-172E-490F-8BE7-82BE65419680}">
      <dgm:prSet/>
      <dgm:spPr/>
      <dgm:t>
        <a:bodyPr/>
        <a:lstStyle/>
        <a:p>
          <a:endParaRPr lang="en-US"/>
        </a:p>
      </dgm:t>
    </dgm:pt>
    <dgm:pt modelId="{06E70B39-C8D0-4B44-9664-3E91724C9F9E}" type="sibTrans" cxnId="{9ECA93B5-172E-490F-8BE7-82BE65419680}">
      <dgm:prSet/>
      <dgm:spPr/>
      <dgm:t>
        <a:bodyPr/>
        <a:lstStyle/>
        <a:p>
          <a:endParaRPr lang="en-US"/>
        </a:p>
      </dgm:t>
    </dgm:pt>
    <dgm:pt modelId="{C4E5C764-8527-4991-A296-D3C65A80235B}">
      <dgm:prSet/>
      <dgm:spPr/>
      <dgm:t>
        <a:bodyPr/>
        <a:lstStyle/>
        <a:p>
          <a:r>
            <a:rPr lang="en-GB"/>
            <a:t>Privacy is a major component of InfoSec, and organizations should enact measures that allow only authorized users access to information. Data encryption, multi-factor authentication, and data loss prevention are some of the tools enterprises can employ to help ensure data confidentiality.</a:t>
          </a:r>
          <a:endParaRPr lang="en-US"/>
        </a:p>
      </dgm:t>
    </dgm:pt>
    <dgm:pt modelId="{21A54DDB-0007-4A9D-A899-374869E0D89C}" type="parTrans" cxnId="{DE073364-35F3-4A03-B936-3589D2CBA4A5}">
      <dgm:prSet/>
      <dgm:spPr/>
      <dgm:t>
        <a:bodyPr/>
        <a:lstStyle/>
        <a:p>
          <a:endParaRPr lang="en-US"/>
        </a:p>
      </dgm:t>
    </dgm:pt>
    <dgm:pt modelId="{2ABD2BF7-1AEB-4A0F-B797-DA307DF0AFD5}" type="sibTrans" cxnId="{DE073364-35F3-4A03-B936-3589D2CBA4A5}">
      <dgm:prSet/>
      <dgm:spPr/>
      <dgm:t>
        <a:bodyPr/>
        <a:lstStyle/>
        <a:p>
          <a:endParaRPr lang="en-US"/>
        </a:p>
      </dgm:t>
    </dgm:pt>
    <dgm:pt modelId="{BAA00777-FEB7-4EFC-AEDE-1BFAAAF67558}">
      <dgm:prSet/>
      <dgm:spPr/>
      <dgm:t>
        <a:bodyPr/>
        <a:lstStyle/>
        <a:p>
          <a:r>
            <a:rPr lang="en-GB" b="1"/>
            <a:t>Integrity</a:t>
          </a:r>
          <a:endParaRPr lang="en-US"/>
        </a:p>
      </dgm:t>
    </dgm:pt>
    <dgm:pt modelId="{D568FEE8-0514-4C17-BC34-5732C029BB93}" type="parTrans" cxnId="{CF85F5CE-4E8F-4C75-9B8D-87C97C92B1BB}">
      <dgm:prSet/>
      <dgm:spPr/>
      <dgm:t>
        <a:bodyPr/>
        <a:lstStyle/>
        <a:p>
          <a:endParaRPr lang="en-US"/>
        </a:p>
      </dgm:t>
    </dgm:pt>
    <dgm:pt modelId="{8E664929-2AC2-44C4-A5C1-832D0E9B5A37}" type="sibTrans" cxnId="{CF85F5CE-4E8F-4C75-9B8D-87C97C92B1BB}">
      <dgm:prSet/>
      <dgm:spPr/>
      <dgm:t>
        <a:bodyPr/>
        <a:lstStyle/>
        <a:p>
          <a:endParaRPr lang="en-US"/>
        </a:p>
      </dgm:t>
    </dgm:pt>
    <dgm:pt modelId="{B8667EC0-8233-4637-9040-09FB4F4F5201}">
      <dgm:prSet/>
      <dgm:spPr/>
      <dgm:t>
        <a:bodyPr/>
        <a:lstStyle/>
        <a:p>
          <a:r>
            <a:rPr lang="en-GB"/>
            <a:t>Enterprises must maintain data’s integrity across its entire lifecycle. Enterprises with strong InfoSec will recognize the importance of accurate, reliable data, and permit no unauthorized user to access, alter, or otherwise interfere with it. Tools like file permissions, identity management, and user access controls help ensure data integrity.</a:t>
          </a:r>
          <a:endParaRPr lang="en-US"/>
        </a:p>
      </dgm:t>
    </dgm:pt>
    <dgm:pt modelId="{B780AA75-48AF-44E6-8F06-BA5BDFC5F148}" type="parTrans" cxnId="{7EB32C52-FBDC-4DF4-8274-40408E2C02AC}">
      <dgm:prSet/>
      <dgm:spPr/>
      <dgm:t>
        <a:bodyPr/>
        <a:lstStyle/>
        <a:p>
          <a:endParaRPr lang="en-US"/>
        </a:p>
      </dgm:t>
    </dgm:pt>
    <dgm:pt modelId="{DA487DC0-B091-471F-90D7-AF38B29F1E6D}" type="sibTrans" cxnId="{7EB32C52-FBDC-4DF4-8274-40408E2C02AC}">
      <dgm:prSet/>
      <dgm:spPr/>
      <dgm:t>
        <a:bodyPr/>
        <a:lstStyle/>
        <a:p>
          <a:endParaRPr lang="en-US"/>
        </a:p>
      </dgm:t>
    </dgm:pt>
    <dgm:pt modelId="{B309F1B5-C745-4647-B6A0-A4F4EEC10B4D}">
      <dgm:prSet/>
      <dgm:spPr/>
      <dgm:t>
        <a:bodyPr/>
        <a:lstStyle/>
        <a:p>
          <a:r>
            <a:rPr lang="en-GB" b="1" dirty="0"/>
            <a:t>Availability</a:t>
          </a:r>
          <a:endParaRPr lang="en-US" dirty="0"/>
        </a:p>
      </dgm:t>
    </dgm:pt>
    <dgm:pt modelId="{232AE33B-C2F8-4802-A86C-52E1FFEE8B48}" type="parTrans" cxnId="{240B72CD-251A-4B3F-8F46-B48227E03040}">
      <dgm:prSet/>
      <dgm:spPr/>
      <dgm:t>
        <a:bodyPr/>
        <a:lstStyle/>
        <a:p>
          <a:endParaRPr lang="en-US"/>
        </a:p>
      </dgm:t>
    </dgm:pt>
    <dgm:pt modelId="{75EA6660-1F74-4AE1-9D93-FBA3BBBB64CC}" type="sibTrans" cxnId="{240B72CD-251A-4B3F-8F46-B48227E03040}">
      <dgm:prSet/>
      <dgm:spPr/>
      <dgm:t>
        <a:bodyPr/>
        <a:lstStyle/>
        <a:p>
          <a:endParaRPr lang="en-US"/>
        </a:p>
      </dgm:t>
    </dgm:pt>
    <dgm:pt modelId="{11B82C6F-4A55-4B8D-AEE2-0E7A297E441D}">
      <dgm:prSet/>
      <dgm:spPr/>
      <dgm:t>
        <a:bodyPr/>
        <a:lstStyle/>
        <a:p>
          <a:r>
            <a:rPr lang="en-GB"/>
            <a:t>InfoSec involves consistently maintaining physical hardware and regularly completing system upgrades to guarantee that authorized users have dependable, consistent access to data as they need it.</a:t>
          </a:r>
          <a:endParaRPr lang="en-US"/>
        </a:p>
      </dgm:t>
    </dgm:pt>
    <dgm:pt modelId="{EFC11447-CA3A-4A9C-8306-991D5B12A010}" type="parTrans" cxnId="{F347EC65-3333-453B-BAD5-A4552FDEB71A}">
      <dgm:prSet/>
      <dgm:spPr/>
      <dgm:t>
        <a:bodyPr/>
        <a:lstStyle/>
        <a:p>
          <a:endParaRPr lang="en-US"/>
        </a:p>
      </dgm:t>
    </dgm:pt>
    <dgm:pt modelId="{EABE56BB-B0F8-4043-BA28-F0183408E695}" type="sibTrans" cxnId="{F347EC65-3333-453B-BAD5-A4552FDEB71A}">
      <dgm:prSet/>
      <dgm:spPr/>
      <dgm:t>
        <a:bodyPr/>
        <a:lstStyle/>
        <a:p>
          <a:endParaRPr lang="en-US"/>
        </a:p>
      </dgm:t>
    </dgm:pt>
    <dgm:pt modelId="{8594C4E7-576C-4B4D-B605-FD960FE83AB6}" type="pres">
      <dgm:prSet presAssocID="{3374330A-D7BE-4CB0-87C9-958DF45B977B}" presName="linear" presStyleCnt="0">
        <dgm:presLayoutVars>
          <dgm:animLvl val="lvl"/>
          <dgm:resizeHandles val="exact"/>
        </dgm:presLayoutVars>
      </dgm:prSet>
      <dgm:spPr/>
    </dgm:pt>
    <dgm:pt modelId="{F8C745ED-DE51-4D5A-B843-A32E56D07AD0}" type="pres">
      <dgm:prSet presAssocID="{FBA28E23-5A4F-4DD8-BEBF-D459C91617DF}" presName="parentText" presStyleLbl="node1" presStyleIdx="0" presStyleCnt="3">
        <dgm:presLayoutVars>
          <dgm:chMax val="0"/>
          <dgm:bulletEnabled val="1"/>
        </dgm:presLayoutVars>
      </dgm:prSet>
      <dgm:spPr/>
    </dgm:pt>
    <dgm:pt modelId="{CF1D9F2E-C837-495F-9FD2-23B820E817AA}" type="pres">
      <dgm:prSet presAssocID="{FBA28E23-5A4F-4DD8-BEBF-D459C91617DF}" presName="childText" presStyleLbl="revTx" presStyleIdx="0" presStyleCnt="3">
        <dgm:presLayoutVars>
          <dgm:bulletEnabled val="1"/>
        </dgm:presLayoutVars>
      </dgm:prSet>
      <dgm:spPr/>
    </dgm:pt>
    <dgm:pt modelId="{8F6CC5F7-D32C-49DB-A844-2F647FC2AC33}" type="pres">
      <dgm:prSet presAssocID="{BAA00777-FEB7-4EFC-AEDE-1BFAAAF67558}" presName="parentText" presStyleLbl="node1" presStyleIdx="1" presStyleCnt="3">
        <dgm:presLayoutVars>
          <dgm:chMax val="0"/>
          <dgm:bulletEnabled val="1"/>
        </dgm:presLayoutVars>
      </dgm:prSet>
      <dgm:spPr/>
    </dgm:pt>
    <dgm:pt modelId="{BF992F8F-26BE-41C0-92C1-F1500D1F69E0}" type="pres">
      <dgm:prSet presAssocID="{BAA00777-FEB7-4EFC-AEDE-1BFAAAF67558}" presName="childText" presStyleLbl="revTx" presStyleIdx="1" presStyleCnt="3">
        <dgm:presLayoutVars>
          <dgm:bulletEnabled val="1"/>
        </dgm:presLayoutVars>
      </dgm:prSet>
      <dgm:spPr/>
    </dgm:pt>
    <dgm:pt modelId="{17E4C578-55CF-4BBE-86E1-0A85FE71ACC4}" type="pres">
      <dgm:prSet presAssocID="{B309F1B5-C745-4647-B6A0-A4F4EEC10B4D}" presName="parentText" presStyleLbl="node1" presStyleIdx="2" presStyleCnt="3">
        <dgm:presLayoutVars>
          <dgm:chMax val="0"/>
          <dgm:bulletEnabled val="1"/>
        </dgm:presLayoutVars>
      </dgm:prSet>
      <dgm:spPr/>
    </dgm:pt>
    <dgm:pt modelId="{DA9AA6E3-CCA7-487A-B036-8AA3E5C9F64E}" type="pres">
      <dgm:prSet presAssocID="{B309F1B5-C745-4647-B6A0-A4F4EEC10B4D}" presName="childText" presStyleLbl="revTx" presStyleIdx="2" presStyleCnt="3">
        <dgm:presLayoutVars>
          <dgm:bulletEnabled val="1"/>
        </dgm:presLayoutVars>
      </dgm:prSet>
      <dgm:spPr/>
    </dgm:pt>
  </dgm:ptLst>
  <dgm:cxnLst>
    <dgm:cxn modelId="{67145B38-4933-4DAC-B1F1-147FC6406CBB}" type="presOf" srcId="{B8667EC0-8233-4637-9040-09FB4F4F5201}" destId="{BF992F8F-26BE-41C0-92C1-F1500D1F69E0}" srcOrd="0" destOrd="0" presId="urn:microsoft.com/office/officeart/2005/8/layout/vList2"/>
    <dgm:cxn modelId="{DE073364-35F3-4A03-B936-3589D2CBA4A5}" srcId="{FBA28E23-5A4F-4DD8-BEBF-D459C91617DF}" destId="{C4E5C764-8527-4991-A296-D3C65A80235B}" srcOrd="0" destOrd="0" parTransId="{21A54DDB-0007-4A9D-A899-374869E0D89C}" sibTransId="{2ABD2BF7-1AEB-4A0F-B797-DA307DF0AFD5}"/>
    <dgm:cxn modelId="{F347EC65-3333-453B-BAD5-A4552FDEB71A}" srcId="{B309F1B5-C745-4647-B6A0-A4F4EEC10B4D}" destId="{11B82C6F-4A55-4B8D-AEE2-0E7A297E441D}" srcOrd="0" destOrd="0" parTransId="{EFC11447-CA3A-4A9C-8306-991D5B12A010}" sibTransId="{EABE56BB-B0F8-4043-BA28-F0183408E695}"/>
    <dgm:cxn modelId="{20ED694A-EF6D-43F6-89AF-979153C1C49E}" type="presOf" srcId="{3374330A-D7BE-4CB0-87C9-958DF45B977B}" destId="{8594C4E7-576C-4B4D-B605-FD960FE83AB6}" srcOrd="0" destOrd="0" presId="urn:microsoft.com/office/officeart/2005/8/layout/vList2"/>
    <dgm:cxn modelId="{7EB32C52-FBDC-4DF4-8274-40408E2C02AC}" srcId="{BAA00777-FEB7-4EFC-AEDE-1BFAAAF67558}" destId="{B8667EC0-8233-4637-9040-09FB4F4F5201}" srcOrd="0" destOrd="0" parTransId="{B780AA75-48AF-44E6-8F06-BA5BDFC5F148}" sibTransId="{DA487DC0-B091-471F-90D7-AF38B29F1E6D}"/>
    <dgm:cxn modelId="{31C90756-EBF4-4010-B40A-B8D143CA3B26}" type="presOf" srcId="{FBA28E23-5A4F-4DD8-BEBF-D459C91617DF}" destId="{F8C745ED-DE51-4D5A-B843-A32E56D07AD0}" srcOrd="0" destOrd="0" presId="urn:microsoft.com/office/officeart/2005/8/layout/vList2"/>
    <dgm:cxn modelId="{47D2AD86-D6AD-45B0-84D3-E5B9433ADE0B}" type="presOf" srcId="{BAA00777-FEB7-4EFC-AEDE-1BFAAAF67558}" destId="{8F6CC5F7-D32C-49DB-A844-2F647FC2AC33}" srcOrd="0" destOrd="0" presId="urn:microsoft.com/office/officeart/2005/8/layout/vList2"/>
    <dgm:cxn modelId="{9ECA93B5-172E-490F-8BE7-82BE65419680}" srcId="{3374330A-D7BE-4CB0-87C9-958DF45B977B}" destId="{FBA28E23-5A4F-4DD8-BEBF-D459C91617DF}" srcOrd="0" destOrd="0" parTransId="{795C1713-1D2C-4BE0-BAA8-D248EED221A5}" sibTransId="{06E70B39-C8D0-4B44-9664-3E91724C9F9E}"/>
    <dgm:cxn modelId="{B9FE77C4-210D-4068-BB44-12377B9F922F}" type="presOf" srcId="{B309F1B5-C745-4647-B6A0-A4F4EEC10B4D}" destId="{17E4C578-55CF-4BBE-86E1-0A85FE71ACC4}" srcOrd="0" destOrd="0" presId="urn:microsoft.com/office/officeart/2005/8/layout/vList2"/>
    <dgm:cxn modelId="{240B72CD-251A-4B3F-8F46-B48227E03040}" srcId="{3374330A-D7BE-4CB0-87C9-958DF45B977B}" destId="{B309F1B5-C745-4647-B6A0-A4F4EEC10B4D}" srcOrd="2" destOrd="0" parTransId="{232AE33B-C2F8-4802-A86C-52E1FFEE8B48}" sibTransId="{75EA6660-1F74-4AE1-9D93-FBA3BBBB64CC}"/>
    <dgm:cxn modelId="{CF85F5CE-4E8F-4C75-9B8D-87C97C92B1BB}" srcId="{3374330A-D7BE-4CB0-87C9-958DF45B977B}" destId="{BAA00777-FEB7-4EFC-AEDE-1BFAAAF67558}" srcOrd="1" destOrd="0" parTransId="{D568FEE8-0514-4C17-BC34-5732C029BB93}" sibTransId="{8E664929-2AC2-44C4-A5C1-832D0E9B5A37}"/>
    <dgm:cxn modelId="{A45A05EF-21DD-4242-9B1A-AF1139F3C48D}" type="presOf" srcId="{11B82C6F-4A55-4B8D-AEE2-0E7A297E441D}" destId="{DA9AA6E3-CCA7-487A-B036-8AA3E5C9F64E}" srcOrd="0" destOrd="0" presId="urn:microsoft.com/office/officeart/2005/8/layout/vList2"/>
    <dgm:cxn modelId="{9E79C8F0-D709-4DF4-822C-074E8F3B4821}" type="presOf" srcId="{C4E5C764-8527-4991-A296-D3C65A80235B}" destId="{CF1D9F2E-C837-495F-9FD2-23B820E817AA}" srcOrd="0" destOrd="0" presId="urn:microsoft.com/office/officeart/2005/8/layout/vList2"/>
    <dgm:cxn modelId="{40C6C8C7-0E88-4A08-A1C9-017E41A4EA62}" type="presParOf" srcId="{8594C4E7-576C-4B4D-B605-FD960FE83AB6}" destId="{F8C745ED-DE51-4D5A-B843-A32E56D07AD0}" srcOrd="0" destOrd="0" presId="urn:microsoft.com/office/officeart/2005/8/layout/vList2"/>
    <dgm:cxn modelId="{A70A0A12-08E4-4D50-983C-F77577139CDE}" type="presParOf" srcId="{8594C4E7-576C-4B4D-B605-FD960FE83AB6}" destId="{CF1D9F2E-C837-495F-9FD2-23B820E817AA}" srcOrd="1" destOrd="0" presId="urn:microsoft.com/office/officeart/2005/8/layout/vList2"/>
    <dgm:cxn modelId="{6ABB0752-6EE5-41CE-884F-2E03541D595F}" type="presParOf" srcId="{8594C4E7-576C-4B4D-B605-FD960FE83AB6}" destId="{8F6CC5F7-D32C-49DB-A844-2F647FC2AC33}" srcOrd="2" destOrd="0" presId="urn:microsoft.com/office/officeart/2005/8/layout/vList2"/>
    <dgm:cxn modelId="{DF4D8F06-B4E2-4F81-95A9-3172FA565197}" type="presParOf" srcId="{8594C4E7-576C-4B4D-B605-FD960FE83AB6}" destId="{BF992F8F-26BE-41C0-92C1-F1500D1F69E0}" srcOrd="3" destOrd="0" presId="urn:microsoft.com/office/officeart/2005/8/layout/vList2"/>
    <dgm:cxn modelId="{E3CE1FDB-8280-4377-9AC4-FA7E41D468D0}" type="presParOf" srcId="{8594C4E7-576C-4B4D-B605-FD960FE83AB6}" destId="{17E4C578-55CF-4BBE-86E1-0A85FE71ACC4}" srcOrd="4" destOrd="0" presId="urn:microsoft.com/office/officeart/2005/8/layout/vList2"/>
    <dgm:cxn modelId="{D1A314AF-75A8-4C29-8760-3B3D1476432A}" type="presParOf" srcId="{8594C4E7-576C-4B4D-B605-FD960FE83AB6}" destId="{DA9AA6E3-CCA7-487A-B036-8AA3E5C9F64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C2EE88-B964-46BF-A7A0-722AE297C50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ABA10BE-3091-4858-9858-12FD9E03FE10}">
      <dgm:prSet/>
      <dgm:spPr/>
      <dgm:t>
        <a:bodyPr/>
        <a:lstStyle/>
        <a:p>
          <a:r>
            <a:rPr lang="en-GB"/>
            <a:t>1. placing documents in unsecured rooms – theft</a:t>
          </a:r>
          <a:endParaRPr lang="en-US"/>
        </a:p>
      </dgm:t>
    </dgm:pt>
    <dgm:pt modelId="{72768B8F-25E6-497A-B89E-B53135DF7757}" type="parTrans" cxnId="{790D1A5D-DD61-400D-A718-017CF8A0DB1D}">
      <dgm:prSet/>
      <dgm:spPr/>
      <dgm:t>
        <a:bodyPr/>
        <a:lstStyle/>
        <a:p>
          <a:endParaRPr lang="en-US"/>
        </a:p>
      </dgm:t>
    </dgm:pt>
    <dgm:pt modelId="{825AA1AE-B27D-484A-B5D5-75908415B2DD}" type="sibTrans" cxnId="{790D1A5D-DD61-400D-A718-017CF8A0DB1D}">
      <dgm:prSet/>
      <dgm:spPr/>
      <dgm:t>
        <a:bodyPr/>
        <a:lstStyle/>
        <a:p>
          <a:endParaRPr lang="en-US"/>
        </a:p>
      </dgm:t>
    </dgm:pt>
    <dgm:pt modelId="{EFBD5DDC-6FEA-4000-AB07-530F9AF54353}">
      <dgm:prSet/>
      <dgm:spPr/>
      <dgm:t>
        <a:bodyPr/>
        <a:lstStyle/>
        <a:p>
          <a:r>
            <a:rPr lang="en-GB"/>
            <a:t>2. lack of protection against fires, floods, destruction of materials containing documents</a:t>
          </a:r>
          <a:endParaRPr lang="en-US"/>
        </a:p>
      </dgm:t>
    </dgm:pt>
    <dgm:pt modelId="{CA1441B4-485B-4413-A5C1-4F6817A3533D}" type="parTrans" cxnId="{00055A48-B05B-4B65-9502-0773BBC6C006}">
      <dgm:prSet/>
      <dgm:spPr/>
      <dgm:t>
        <a:bodyPr/>
        <a:lstStyle/>
        <a:p>
          <a:endParaRPr lang="en-US"/>
        </a:p>
      </dgm:t>
    </dgm:pt>
    <dgm:pt modelId="{EFA4F7F2-0DFD-4801-BAE5-D8E4F50DB723}" type="sibTrans" cxnId="{00055A48-B05B-4B65-9502-0773BBC6C006}">
      <dgm:prSet/>
      <dgm:spPr/>
      <dgm:t>
        <a:bodyPr/>
        <a:lstStyle/>
        <a:p>
          <a:endParaRPr lang="en-US"/>
        </a:p>
      </dgm:t>
    </dgm:pt>
    <dgm:pt modelId="{EB1117B8-49D9-476C-8BED-3D2045B02FA6}">
      <dgm:prSet/>
      <dgm:spPr/>
      <dgm:t>
        <a:bodyPr/>
        <a:lstStyle/>
        <a:p>
          <a:r>
            <a:rPr lang="en-GB"/>
            <a:t>3. damage to documents due to faulty archiving</a:t>
          </a:r>
          <a:endParaRPr lang="en-US"/>
        </a:p>
      </dgm:t>
    </dgm:pt>
    <dgm:pt modelId="{ECF5526F-A8B4-449B-B4FE-57E74B0F6259}" type="parTrans" cxnId="{BA5FEBCC-4028-4D38-AA6C-63171C0AC5B3}">
      <dgm:prSet/>
      <dgm:spPr/>
      <dgm:t>
        <a:bodyPr/>
        <a:lstStyle/>
        <a:p>
          <a:endParaRPr lang="en-US"/>
        </a:p>
      </dgm:t>
    </dgm:pt>
    <dgm:pt modelId="{9DED3FCD-2797-42CA-9B92-AD04A2BAD5DC}" type="sibTrans" cxnId="{BA5FEBCC-4028-4D38-AA6C-63171C0AC5B3}">
      <dgm:prSet/>
      <dgm:spPr/>
      <dgm:t>
        <a:bodyPr/>
        <a:lstStyle/>
        <a:p>
          <a:endParaRPr lang="en-US"/>
        </a:p>
      </dgm:t>
    </dgm:pt>
    <dgm:pt modelId="{102EC4E1-6A1C-413B-885C-24165B08341A}">
      <dgm:prSet/>
      <dgm:spPr/>
      <dgm:t>
        <a:bodyPr/>
        <a:lstStyle/>
        <a:p>
          <a:r>
            <a:rPr lang="ro-RO"/>
            <a:t>………………………………</a:t>
          </a:r>
          <a:endParaRPr lang="en-US"/>
        </a:p>
      </dgm:t>
    </dgm:pt>
    <dgm:pt modelId="{A621E751-DD10-4798-8135-A7D8E37FFA8B}" type="parTrans" cxnId="{F67F7364-E44D-469A-A927-ECE339030EE2}">
      <dgm:prSet/>
      <dgm:spPr/>
      <dgm:t>
        <a:bodyPr/>
        <a:lstStyle/>
        <a:p>
          <a:endParaRPr lang="en-US"/>
        </a:p>
      </dgm:t>
    </dgm:pt>
    <dgm:pt modelId="{617DF641-647D-4327-B6E8-1F5036575843}" type="sibTrans" cxnId="{F67F7364-E44D-469A-A927-ECE339030EE2}">
      <dgm:prSet/>
      <dgm:spPr/>
      <dgm:t>
        <a:bodyPr/>
        <a:lstStyle/>
        <a:p>
          <a:endParaRPr lang="en-US"/>
        </a:p>
      </dgm:t>
    </dgm:pt>
    <dgm:pt modelId="{8AA083D7-54B1-452F-9C11-EFD3B6F4CB31}" type="pres">
      <dgm:prSet presAssocID="{F1C2EE88-B964-46BF-A7A0-722AE297C50F}" presName="linear" presStyleCnt="0">
        <dgm:presLayoutVars>
          <dgm:animLvl val="lvl"/>
          <dgm:resizeHandles val="exact"/>
        </dgm:presLayoutVars>
      </dgm:prSet>
      <dgm:spPr/>
    </dgm:pt>
    <dgm:pt modelId="{41BB34E7-435B-4F60-A0B4-268A954D0B44}" type="pres">
      <dgm:prSet presAssocID="{4ABA10BE-3091-4858-9858-12FD9E03FE10}" presName="parentText" presStyleLbl="node1" presStyleIdx="0" presStyleCnt="4">
        <dgm:presLayoutVars>
          <dgm:chMax val="0"/>
          <dgm:bulletEnabled val="1"/>
        </dgm:presLayoutVars>
      </dgm:prSet>
      <dgm:spPr/>
    </dgm:pt>
    <dgm:pt modelId="{28D4AD67-CE98-4A11-8DE3-099C9CBE39CB}" type="pres">
      <dgm:prSet presAssocID="{825AA1AE-B27D-484A-B5D5-75908415B2DD}" presName="spacer" presStyleCnt="0"/>
      <dgm:spPr/>
    </dgm:pt>
    <dgm:pt modelId="{797B6D24-F31F-4EF8-B4FC-23747DA8D783}" type="pres">
      <dgm:prSet presAssocID="{EFBD5DDC-6FEA-4000-AB07-530F9AF54353}" presName="parentText" presStyleLbl="node1" presStyleIdx="1" presStyleCnt="4">
        <dgm:presLayoutVars>
          <dgm:chMax val="0"/>
          <dgm:bulletEnabled val="1"/>
        </dgm:presLayoutVars>
      </dgm:prSet>
      <dgm:spPr/>
    </dgm:pt>
    <dgm:pt modelId="{A5B87276-EF04-40CF-8122-5344980560B5}" type="pres">
      <dgm:prSet presAssocID="{EFA4F7F2-0DFD-4801-BAE5-D8E4F50DB723}" presName="spacer" presStyleCnt="0"/>
      <dgm:spPr/>
    </dgm:pt>
    <dgm:pt modelId="{519B3D1E-0241-4CAC-A68F-BB6153C63D4A}" type="pres">
      <dgm:prSet presAssocID="{EB1117B8-49D9-476C-8BED-3D2045B02FA6}" presName="parentText" presStyleLbl="node1" presStyleIdx="2" presStyleCnt="4">
        <dgm:presLayoutVars>
          <dgm:chMax val="0"/>
          <dgm:bulletEnabled val="1"/>
        </dgm:presLayoutVars>
      </dgm:prSet>
      <dgm:spPr/>
    </dgm:pt>
    <dgm:pt modelId="{EF18F9E2-FF11-439B-95E6-4595CFC69A26}" type="pres">
      <dgm:prSet presAssocID="{9DED3FCD-2797-42CA-9B92-AD04A2BAD5DC}" presName="spacer" presStyleCnt="0"/>
      <dgm:spPr/>
    </dgm:pt>
    <dgm:pt modelId="{A1D8B271-3BE8-4BDF-AA55-8CE034DD0232}" type="pres">
      <dgm:prSet presAssocID="{102EC4E1-6A1C-413B-885C-24165B08341A}" presName="parentText" presStyleLbl="node1" presStyleIdx="3" presStyleCnt="4">
        <dgm:presLayoutVars>
          <dgm:chMax val="0"/>
          <dgm:bulletEnabled val="1"/>
        </dgm:presLayoutVars>
      </dgm:prSet>
      <dgm:spPr/>
    </dgm:pt>
  </dgm:ptLst>
  <dgm:cxnLst>
    <dgm:cxn modelId="{790D1A5D-DD61-400D-A718-017CF8A0DB1D}" srcId="{F1C2EE88-B964-46BF-A7A0-722AE297C50F}" destId="{4ABA10BE-3091-4858-9858-12FD9E03FE10}" srcOrd="0" destOrd="0" parTransId="{72768B8F-25E6-497A-B89E-B53135DF7757}" sibTransId="{825AA1AE-B27D-484A-B5D5-75908415B2DD}"/>
    <dgm:cxn modelId="{9279545E-B52E-419F-8D89-B1D5B85CD2B9}" type="presOf" srcId="{4ABA10BE-3091-4858-9858-12FD9E03FE10}" destId="{41BB34E7-435B-4F60-A0B4-268A954D0B44}" srcOrd="0" destOrd="0" presId="urn:microsoft.com/office/officeart/2005/8/layout/vList2"/>
    <dgm:cxn modelId="{F67F7364-E44D-469A-A927-ECE339030EE2}" srcId="{F1C2EE88-B964-46BF-A7A0-722AE297C50F}" destId="{102EC4E1-6A1C-413B-885C-24165B08341A}" srcOrd="3" destOrd="0" parTransId="{A621E751-DD10-4798-8135-A7D8E37FFA8B}" sibTransId="{617DF641-647D-4327-B6E8-1F5036575843}"/>
    <dgm:cxn modelId="{B6145945-CFF1-45D4-BB2F-4DB8ABA6C67C}" type="presOf" srcId="{EB1117B8-49D9-476C-8BED-3D2045B02FA6}" destId="{519B3D1E-0241-4CAC-A68F-BB6153C63D4A}" srcOrd="0" destOrd="0" presId="urn:microsoft.com/office/officeart/2005/8/layout/vList2"/>
    <dgm:cxn modelId="{00055A48-B05B-4B65-9502-0773BBC6C006}" srcId="{F1C2EE88-B964-46BF-A7A0-722AE297C50F}" destId="{EFBD5DDC-6FEA-4000-AB07-530F9AF54353}" srcOrd="1" destOrd="0" parTransId="{CA1441B4-485B-4413-A5C1-4F6817A3533D}" sibTransId="{EFA4F7F2-0DFD-4801-BAE5-D8E4F50DB723}"/>
    <dgm:cxn modelId="{57628A53-6803-4E3B-8F98-FA22D1109E95}" type="presOf" srcId="{102EC4E1-6A1C-413B-885C-24165B08341A}" destId="{A1D8B271-3BE8-4BDF-AA55-8CE034DD0232}" srcOrd="0" destOrd="0" presId="urn:microsoft.com/office/officeart/2005/8/layout/vList2"/>
    <dgm:cxn modelId="{F3476AC9-5713-4E9B-808C-F947AA8686F8}" type="presOf" srcId="{F1C2EE88-B964-46BF-A7A0-722AE297C50F}" destId="{8AA083D7-54B1-452F-9C11-EFD3B6F4CB31}" srcOrd="0" destOrd="0" presId="urn:microsoft.com/office/officeart/2005/8/layout/vList2"/>
    <dgm:cxn modelId="{BA5FEBCC-4028-4D38-AA6C-63171C0AC5B3}" srcId="{F1C2EE88-B964-46BF-A7A0-722AE297C50F}" destId="{EB1117B8-49D9-476C-8BED-3D2045B02FA6}" srcOrd="2" destOrd="0" parTransId="{ECF5526F-A8B4-449B-B4FE-57E74B0F6259}" sibTransId="{9DED3FCD-2797-42CA-9B92-AD04A2BAD5DC}"/>
    <dgm:cxn modelId="{77A7A8FA-EDC9-4635-90B1-F429A087C91F}" type="presOf" srcId="{EFBD5DDC-6FEA-4000-AB07-530F9AF54353}" destId="{797B6D24-F31F-4EF8-B4FC-23747DA8D783}" srcOrd="0" destOrd="0" presId="urn:microsoft.com/office/officeart/2005/8/layout/vList2"/>
    <dgm:cxn modelId="{C65488D5-9209-4D43-AD1E-B8F5CABE2B1C}" type="presParOf" srcId="{8AA083D7-54B1-452F-9C11-EFD3B6F4CB31}" destId="{41BB34E7-435B-4F60-A0B4-268A954D0B44}" srcOrd="0" destOrd="0" presId="urn:microsoft.com/office/officeart/2005/8/layout/vList2"/>
    <dgm:cxn modelId="{29492F00-B3C7-469B-BA9E-F8FD6DE55BA0}" type="presParOf" srcId="{8AA083D7-54B1-452F-9C11-EFD3B6F4CB31}" destId="{28D4AD67-CE98-4A11-8DE3-099C9CBE39CB}" srcOrd="1" destOrd="0" presId="urn:microsoft.com/office/officeart/2005/8/layout/vList2"/>
    <dgm:cxn modelId="{EDA6EE0D-D314-4C5F-912F-B17972263CD9}" type="presParOf" srcId="{8AA083D7-54B1-452F-9C11-EFD3B6F4CB31}" destId="{797B6D24-F31F-4EF8-B4FC-23747DA8D783}" srcOrd="2" destOrd="0" presId="urn:microsoft.com/office/officeart/2005/8/layout/vList2"/>
    <dgm:cxn modelId="{3EFA5EA7-D97D-4125-8B3B-1D4BA91CB2FB}" type="presParOf" srcId="{8AA083D7-54B1-452F-9C11-EFD3B6F4CB31}" destId="{A5B87276-EF04-40CF-8122-5344980560B5}" srcOrd="3" destOrd="0" presId="urn:microsoft.com/office/officeart/2005/8/layout/vList2"/>
    <dgm:cxn modelId="{68BC3D78-43CA-446F-AA5B-09560311E153}" type="presParOf" srcId="{8AA083D7-54B1-452F-9C11-EFD3B6F4CB31}" destId="{519B3D1E-0241-4CAC-A68F-BB6153C63D4A}" srcOrd="4" destOrd="0" presId="urn:microsoft.com/office/officeart/2005/8/layout/vList2"/>
    <dgm:cxn modelId="{EA3F144C-FF63-43EF-AC2F-043146ABEBF5}" type="presParOf" srcId="{8AA083D7-54B1-452F-9C11-EFD3B6F4CB31}" destId="{EF18F9E2-FF11-439B-95E6-4595CFC69A26}" srcOrd="5" destOrd="0" presId="urn:microsoft.com/office/officeart/2005/8/layout/vList2"/>
    <dgm:cxn modelId="{4817CD0B-8F5F-4758-91ED-A3CBA9147D94}" type="presParOf" srcId="{8AA083D7-54B1-452F-9C11-EFD3B6F4CB31}" destId="{A1D8B271-3BE8-4BDF-AA55-8CE034DD023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FD2242-6463-47C9-83F3-15F8BD4DCA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6D0FE3E-BF1A-4E79-9ED1-9FD2D425764F}">
      <dgm:prSet/>
      <dgm:spPr/>
      <dgm:t>
        <a:bodyPr/>
        <a:lstStyle/>
        <a:p>
          <a:r>
            <a:rPr lang="en-GB" b="1"/>
            <a:t>Application security</a:t>
          </a:r>
          <a:endParaRPr lang="en-US"/>
        </a:p>
      </dgm:t>
    </dgm:pt>
    <dgm:pt modelId="{BA94DFE4-7414-407A-B7B5-1954194D058C}" type="parTrans" cxnId="{39F0642B-82D6-47AA-9C06-6AB2ABB3FC6F}">
      <dgm:prSet/>
      <dgm:spPr/>
      <dgm:t>
        <a:bodyPr/>
        <a:lstStyle/>
        <a:p>
          <a:endParaRPr lang="en-US"/>
        </a:p>
      </dgm:t>
    </dgm:pt>
    <dgm:pt modelId="{700EEEB8-80A8-4DAC-BC16-C7D65642DC94}" type="sibTrans" cxnId="{39F0642B-82D6-47AA-9C06-6AB2ABB3FC6F}">
      <dgm:prSet/>
      <dgm:spPr/>
      <dgm:t>
        <a:bodyPr/>
        <a:lstStyle/>
        <a:p>
          <a:endParaRPr lang="en-US"/>
        </a:p>
      </dgm:t>
    </dgm:pt>
    <dgm:pt modelId="{50D19944-F02A-4609-B8ED-8FEFB18136F7}">
      <dgm:prSet/>
      <dgm:spPr/>
      <dgm:t>
        <a:bodyPr/>
        <a:lstStyle/>
        <a:p>
          <a:r>
            <a:rPr lang="en-GB"/>
            <a:t>Policies, procedures, tools, and best practices enacted to protect applications and their data.</a:t>
          </a:r>
          <a:endParaRPr lang="en-US"/>
        </a:p>
      </dgm:t>
    </dgm:pt>
    <dgm:pt modelId="{5EEAE6C3-B4D9-47A3-B9FA-E4A6E8513670}" type="parTrans" cxnId="{2AD50F7B-36AE-428E-8500-263D9FA6FD3F}">
      <dgm:prSet/>
      <dgm:spPr/>
      <dgm:t>
        <a:bodyPr/>
        <a:lstStyle/>
        <a:p>
          <a:endParaRPr lang="en-US"/>
        </a:p>
      </dgm:t>
    </dgm:pt>
    <dgm:pt modelId="{A7C6801D-6ED6-4A67-B6F8-4C4C49649E41}" type="sibTrans" cxnId="{2AD50F7B-36AE-428E-8500-263D9FA6FD3F}">
      <dgm:prSet/>
      <dgm:spPr/>
      <dgm:t>
        <a:bodyPr/>
        <a:lstStyle/>
        <a:p>
          <a:endParaRPr lang="en-US"/>
        </a:p>
      </dgm:t>
    </dgm:pt>
    <dgm:pt modelId="{A8F52CF1-8013-4B5E-BEA9-A946673A16DE}">
      <dgm:prSet/>
      <dgm:spPr/>
      <dgm:t>
        <a:bodyPr/>
        <a:lstStyle/>
        <a:p>
          <a:r>
            <a:rPr lang="en-GB" b="1"/>
            <a:t>Cloud security</a:t>
          </a:r>
          <a:endParaRPr lang="en-US"/>
        </a:p>
      </dgm:t>
    </dgm:pt>
    <dgm:pt modelId="{62749738-448F-4C4F-8887-20AFF4A62651}" type="parTrans" cxnId="{6775580C-AEAA-4500-B69F-22D7B245B865}">
      <dgm:prSet/>
      <dgm:spPr/>
      <dgm:t>
        <a:bodyPr/>
        <a:lstStyle/>
        <a:p>
          <a:endParaRPr lang="en-US"/>
        </a:p>
      </dgm:t>
    </dgm:pt>
    <dgm:pt modelId="{EC20E977-7C52-4F9D-8A33-9C585F1B5CF6}" type="sibTrans" cxnId="{6775580C-AEAA-4500-B69F-22D7B245B865}">
      <dgm:prSet/>
      <dgm:spPr/>
      <dgm:t>
        <a:bodyPr/>
        <a:lstStyle/>
        <a:p>
          <a:endParaRPr lang="en-US"/>
        </a:p>
      </dgm:t>
    </dgm:pt>
    <dgm:pt modelId="{AB78F2E6-1BAE-47B2-AE37-02009E9CD1A2}">
      <dgm:prSet/>
      <dgm:spPr/>
      <dgm:t>
        <a:bodyPr/>
        <a:lstStyle/>
        <a:p>
          <a:r>
            <a:rPr lang="en-GB"/>
            <a:t>Policies, procedures, tools, and best practices enacted to protect all aspects of the cloud, including systems, data, applications, and infrastructure.</a:t>
          </a:r>
          <a:endParaRPr lang="en-US"/>
        </a:p>
      </dgm:t>
    </dgm:pt>
    <dgm:pt modelId="{CE23659B-39CA-404A-A827-D94A4210C360}" type="parTrans" cxnId="{60E40123-0E65-45E1-8321-7B242D01660D}">
      <dgm:prSet/>
      <dgm:spPr/>
      <dgm:t>
        <a:bodyPr/>
        <a:lstStyle/>
        <a:p>
          <a:endParaRPr lang="en-US"/>
        </a:p>
      </dgm:t>
    </dgm:pt>
    <dgm:pt modelId="{2309A922-A08F-4BF2-8089-1CEE2CF2B1BE}" type="sibTrans" cxnId="{60E40123-0E65-45E1-8321-7B242D01660D}">
      <dgm:prSet/>
      <dgm:spPr/>
      <dgm:t>
        <a:bodyPr/>
        <a:lstStyle/>
        <a:p>
          <a:endParaRPr lang="en-US"/>
        </a:p>
      </dgm:t>
    </dgm:pt>
    <dgm:pt modelId="{BB34743A-2FB9-49B2-97A7-741D5209BDF2}">
      <dgm:prSet/>
      <dgm:spPr/>
      <dgm:t>
        <a:bodyPr/>
        <a:lstStyle/>
        <a:p>
          <a:r>
            <a:rPr lang="en-GB" b="1"/>
            <a:t>Cryptography</a:t>
          </a:r>
          <a:endParaRPr lang="en-US"/>
        </a:p>
      </dgm:t>
    </dgm:pt>
    <dgm:pt modelId="{D96C49AB-74D0-40E1-9F06-45F7A5DEC406}" type="parTrans" cxnId="{61824B0F-90B8-4509-B538-B05500910A53}">
      <dgm:prSet/>
      <dgm:spPr/>
      <dgm:t>
        <a:bodyPr/>
        <a:lstStyle/>
        <a:p>
          <a:endParaRPr lang="en-US"/>
        </a:p>
      </dgm:t>
    </dgm:pt>
    <dgm:pt modelId="{2650392A-CA19-462B-8A24-95A5EC698626}" type="sibTrans" cxnId="{61824B0F-90B8-4509-B538-B05500910A53}">
      <dgm:prSet/>
      <dgm:spPr/>
      <dgm:t>
        <a:bodyPr/>
        <a:lstStyle/>
        <a:p>
          <a:endParaRPr lang="en-US"/>
        </a:p>
      </dgm:t>
    </dgm:pt>
    <dgm:pt modelId="{18F99A05-7C4A-47AE-886A-2893BD4A16E6}">
      <dgm:prSet/>
      <dgm:spPr/>
      <dgm:t>
        <a:bodyPr/>
        <a:lstStyle/>
        <a:p>
          <a:r>
            <a:rPr lang="en-GB"/>
            <a:t>An algorithm-based method of securing communication meant to ensure only intended recipients of a specific message can view and decipher it.</a:t>
          </a:r>
          <a:endParaRPr lang="en-US"/>
        </a:p>
      </dgm:t>
    </dgm:pt>
    <dgm:pt modelId="{1A8C1C11-9B37-4D12-9FD8-487788176A82}" type="parTrans" cxnId="{72288008-265B-4BF3-AED4-C6469B56A055}">
      <dgm:prSet/>
      <dgm:spPr/>
      <dgm:t>
        <a:bodyPr/>
        <a:lstStyle/>
        <a:p>
          <a:endParaRPr lang="en-US"/>
        </a:p>
      </dgm:t>
    </dgm:pt>
    <dgm:pt modelId="{12305ECD-4BB0-4223-B207-E2319E46D50B}" type="sibTrans" cxnId="{72288008-265B-4BF3-AED4-C6469B56A055}">
      <dgm:prSet/>
      <dgm:spPr/>
      <dgm:t>
        <a:bodyPr/>
        <a:lstStyle/>
        <a:p>
          <a:endParaRPr lang="en-US"/>
        </a:p>
      </dgm:t>
    </dgm:pt>
    <dgm:pt modelId="{0535739C-9506-4565-BF6C-C99EE0D3E434}">
      <dgm:prSet/>
      <dgm:spPr/>
      <dgm:t>
        <a:bodyPr/>
        <a:lstStyle/>
        <a:p>
          <a:r>
            <a:rPr lang="en-GB" b="1"/>
            <a:t>Disaster recovery</a:t>
          </a:r>
          <a:endParaRPr lang="en-US"/>
        </a:p>
      </dgm:t>
    </dgm:pt>
    <dgm:pt modelId="{9A8F0EF8-D9CB-4D1B-A108-75AE3E1A625E}" type="parTrans" cxnId="{274A4C65-0DB0-4161-8BBD-346D54274102}">
      <dgm:prSet/>
      <dgm:spPr/>
      <dgm:t>
        <a:bodyPr/>
        <a:lstStyle/>
        <a:p>
          <a:endParaRPr lang="en-US"/>
        </a:p>
      </dgm:t>
    </dgm:pt>
    <dgm:pt modelId="{0F394D98-F24B-4D10-9BFA-74DB29D9DEFB}" type="sibTrans" cxnId="{274A4C65-0DB0-4161-8BBD-346D54274102}">
      <dgm:prSet/>
      <dgm:spPr/>
      <dgm:t>
        <a:bodyPr/>
        <a:lstStyle/>
        <a:p>
          <a:endParaRPr lang="en-US"/>
        </a:p>
      </dgm:t>
    </dgm:pt>
    <dgm:pt modelId="{F09D8EA7-8A88-4223-AF83-1F1D0F285DC2}">
      <dgm:prSet/>
      <dgm:spPr/>
      <dgm:t>
        <a:bodyPr/>
        <a:lstStyle/>
        <a:p>
          <a:r>
            <a:rPr lang="en-GB"/>
            <a:t>A method to reestablish functional technological systems in the wake of an event like a natural disaster, cyberattack, or another disruptive event.</a:t>
          </a:r>
          <a:endParaRPr lang="en-US"/>
        </a:p>
      </dgm:t>
    </dgm:pt>
    <dgm:pt modelId="{43C175F9-78B0-44A1-B706-7DE3A52852CB}" type="parTrans" cxnId="{941DD6F8-034A-45FD-899D-F66B1170FA3C}">
      <dgm:prSet/>
      <dgm:spPr/>
      <dgm:t>
        <a:bodyPr/>
        <a:lstStyle/>
        <a:p>
          <a:endParaRPr lang="en-US"/>
        </a:p>
      </dgm:t>
    </dgm:pt>
    <dgm:pt modelId="{4BAEDAC0-9EE1-4A26-BC9F-D1505AA7656D}" type="sibTrans" cxnId="{941DD6F8-034A-45FD-899D-F66B1170FA3C}">
      <dgm:prSet/>
      <dgm:spPr/>
      <dgm:t>
        <a:bodyPr/>
        <a:lstStyle/>
        <a:p>
          <a:endParaRPr lang="en-US"/>
        </a:p>
      </dgm:t>
    </dgm:pt>
    <dgm:pt modelId="{7C6F963B-E3EF-4B09-94EE-BEFA0F0952A9}" type="pres">
      <dgm:prSet presAssocID="{0DFD2242-6463-47C9-83F3-15F8BD4DCA29}" presName="root" presStyleCnt="0">
        <dgm:presLayoutVars>
          <dgm:dir/>
          <dgm:resizeHandles val="exact"/>
        </dgm:presLayoutVars>
      </dgm:prSet>
      <dgm:spPr/>
    </dgm:pt>
    <dgm:pt modelId="{5983292B-DABB-47B7-BD2F-11CF29374EBB}" type="pres">
      <dgm:prSet presAssocID="{D6D0FE3E-BF1A-4E79-9ED1-9FD2D425764F}" presName="compNode" presStyleCnt="0"/>
      <dgm:spPr/>
    </dgm:pt>
    <dgm:pt modelId="{6406EE34-6129-40D5-9988-64F833DD6462}" type="pres">
      <dgm:prSet presAssocID="{D6D0FE3E-BF1A-4E79-9ED1-9FD2D425764F}" presName="bgRect" presStyleLbl="bgShp" presStyleIdx="0" presStyleCnt="4"/>
      <dgm:spPr/>
    </dgm:pt>
    <dgm:pt modelId="{6CCFCB53-6CDD-4333-AA49-091B414030BE}" type="pres">
      <dgm:prSet presAssocID="{D6D0FE3E-BF1A-4E79-9ED1-9FD2D42576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23E62810-AB16-475A-988A-FF1EEF8278A9}" type="pres">
      <dgm:prSet presAssocID="{D6D0FE3E-BF1A-4E79-9ED1-9FD2D425764F}" presName="spaceRect" presStyleCnt="0"/>
      <dgm:spPr/>
    </dgm:pt>
    <dgm:pt modelId="{38C9F34B-25CE-4748-9A42-1C77031E63E2}" type="pres">
      <dgm:prSet presAssocID="{D6D0FE3E-BF1A-4E79-9ED1-9FD2D425764F}" presName="parTx" presStyleLbl="revTx" presStyleIdx="0" presStyleCnt="8">
        <dgm:presLayoutVars>
          <dgm:chMax val="0"/>
          <dgm:chPref val="0"/>
        </dgm:presLayoutVars>
      </dgm:prSet>
      <dgm:spPr/>
    </dgm:pt>
    <dgm:pt modelId="{841636AA-F736-4152-9DA4-7D12C0B322A6}" type="pres">
      <dgm:prSet presAssocID="{D6D0FE3E-BF1A-4E79-9ED1-9FD2D425764F}" presName="desTx" presStyleLbl="revTx" presStyleIdx="1" presStyleCnt="8">
        <dgm:presLayoutVars/>
      </dgm:prSet>
      <dgm:spPr/>
    </dgm:pt>
    <dgm:pt modelId="{C0C8DA0C-AC2D-4678-8326-EBD0D9515E37}" type="pres">
      <dgm:prSet presAssocID="{700EEEB8-80A8-4DAC-BC16-C7D65642DC94}" presName="sibTrans" presStyleCnt="0"/>
      <dgm:spPr/>
    </dgm:pt>
    <dgm:pt modelId="{78D5AEFE-F06A-4BC1-A094-707151B92B4E}" type="pres">
      <dgm:prSet presAssocID="{A8F52CF1-8013-4B5E-BEA9-A946673A16DE}" presName="compNode" presStyleCnt="0"/>
      <dgm:spPr/>
    </dgm:pt>
    <dgm:pt modelId="{7107A4AA-07B3-4D54-8D97-A15BB886A81D}" type="pres">
      <dgm:prSet presAssocID="{A8F52CF1-8013-4B5E-BEA9-A946673A16DE}" presName="bgRect" presStyleLbl="bgShp" presStyleIdx="1" presStyleCnt="4"/>
      <dgm:spPr/>
    </dgm:pt>
    <dgm:pt modelId="{D76F6BE3-2A31-48C4-AD96-99DFA65FFC0E}" type="pres">
      <dgm:prSet presAssocID="{A8F52CF1-8013-4B5E-BEA9-A946673A16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D94891C9-37DC-44A8-AF4C-DB4AA6E3B2DD}" type="pres">
      <dgm:prSet presAssocID="{A8F52CF1-8013-4B5E-BEA9-A946673A16DE}" presName="spaceRect" presStyleCnt="0"/>
      <dgm:spPr/>
    </dgm:pt>
    <dgm:pt modelId="{0B18F81C-4430-442A-A1A9-13403904C91E}" type="pres">
      <dgm:prSet presAssocID="{A8F52CF1-8013-4B5E-BEA9-A946673A16DE}" presName="parTx" presStyleLbl="revTx" presStyleIdx="2" presStyleCnt="8">
        <dgm:presLayoutVars>
          <dgm:chMax val="0"/>
          <dgm:chPref val="0"/>
        </dgm:presLayoutVars>
      </dgm:prSet>
      <dgm:spPr/>
    </dgm:pt>
    <dgm:pt modelId="{12DC04B7-BA25-4C42-B8F0-04266529D049}" type="pres">
      <dgm:prSet presAssocID="{A8F52CF1-8013-4B5E-BEA9-A946673A16DE}" presName="desTx" presStyleLbl="revTx" presStyleIdx="3" presStyleCnt="8">
        <dgm:presLayoutVars/>
      </dgm:prSet>
      <dgm:spPr/>
    </dgm:pt>
    <dgm:pt modelId="{1A3B9C1B-EA0D-4A98-BF0B-2DA2DCB2481F}" type="pres">
      <dgm:prSet presAssocID="{EC20E977-7C52-4F9D-8A33-9C585F1B5CF6}" presName="sibTrans" presStyleCnt="0"/>
      <dgm:spPr/>
    </dgm:pt>
    <dgm:pt modelId="{26B33835-3C58-4F6E-AE38-9E4E26211A2F}" type="pres">
      <dgm:prSet presAssocID="{BB34743A-2FB9-49B2-97A7-741D5209BDF2}" presName="compNode" presStyleCnt="0"/>
      <dgm:spPr/>
    </dgm:pt>
    <dgm:pt modelId="{FCEEF2CA-291F-47A2-8FE4-75EEE3470EDA}" type="pres">
      <dgm:prSet presAssocID="{BB34743A-2FB9-49B2-97A7-741D5209BDF2}" presName="bgRect" presStyleLbl="bgShp" presStyleIdx="2" presStyleCnt="4"/>
      <dgm:spPr/>
    </dgm:pt>
    <dgm:pt modelId="{15069540-937F-4680-B351-EF0BE9D7574E}" type="pres">
      <dgm:prSet presAssocID="{BB34743A-2FB9-49B2-97A7-741D5209BDF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8E921F8E-2F3C-4CFF-A1ED-3F420E495DD6}" type="pres">
      <dgm:prSet presAssocID="{BB34743A-2FB9-49B2-97A7-741D5209BDF2}" presName="spaceRect" presStyleCnt="0"/>
      <dgm:spPr/>
    </dgm:pt>
    <dgm:pt modelId="{94EBD038-9249-4447-AE02-FD5281FBF13E}" type="pres">
      <dgm:prSet presAssocID="{BB34743A-2FB9-49B2-97A7-741D5209BDF2}" presName="parTx" presStyleLbl="revTx" presStyleIdx="4" presStyleCnt="8">
        <dgm:presLayoutVars>
          <dgm:chMax val="0"/>
          <dgm:chPref val="0"/>
        </dgm:presLayoutVars>
      </dgm:prSet>
      <dgm:spPr/>
    </dgm:pt>
    <dgm:pt modelId="{5396E9CA-48FC-4DB8-843C-A1ACDFC35ECE}" type="pres">
      <dgm:prSet presAssocID="{BB34743A-2FB9-49B2-97A7-741D5209BDF2}" presName="desTx" presStyleLbl="revTx" presStyleIdx="5" presStyleCnt="8">
        <dgm:presLayoutVars/>
      </dgm:prSet>
      <dgm:spPr/>
    </dgm:pt>
    <dgm:pt modelId="{E902C87F-F0CA-472B-A9F1-8847E1CCE89F}" type="pres">
      <dgm:prSet presAssocID="{2650392A-CA19-462B-8A24-95A5EC698626}" presName="sibTrans" presStyleCnt="0"/>
      <dgm:spPr/>
    </dgm:pt>
    <dgm:pt modelId="{22060C78-ED83-4D1F-BA24-DA02BA2F6B0E}" type="pres">
      <dgm:prSet presAssocID="{0535739C-9506-4565-BF6C-C99EE0D3E434}" presName="compNode" presStyleCnt="0"/>
      <dgm:spPr/>
    </dgm:pt>
    <dgm:pt modelId="{7AD995F6-6A9E-42E7-936E-72B6EB5251E5}" type="pres">
      <dgm:prSet presAssocID="{0535739C-9506-4565-BF6C-C99EE0D3E434}" presName="bgRect" presStyleLbl="bgShp" presStyleIdx="3" presStyleCnt="4"/>
      <dgm:spPr/>
    </dgm:pt>
    <dgm:pt modelId="{487DC590-9498-4AD3-80AC-010307F5DFB1}" type="pres">
      <dgm:prSet presAssocID="{0535739C-9506-4565-BF6C-C99EE0D3E43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ning"/>
        </a:ext>
      </dgm:extLst>
    </dgm:pt>
    <dgm:pt modelId="{DBAC523F-F42B-44E5-8E2C-30B85E769E20}" type="pres">
      <dgm:prSet presAssocID="{0535739C-9506-4565-BF6C-C99EE0D3E434}" presName="spaceRect" presStyleCnt="0"/>
      <dgm:spPr/>
    </dgm:pt>
    <dgm:pt modelId="{55AFE73E-FFC2-40B3-87BF-3261A64D8328}" type="pres">
      <dgm:prSet presAssocID="{0535739C-9506-4565-BF6C-C99EE0D3E434}" presName="parTx" presStyleLbl="revTx" presStyleIdx="6" presStyleCnt="8">
        <dgm:presLayoutVars>
          <dgm:chMax val="0"/>
          <dgm:chPref val="0"/>
        </dgm:presLayoutVars>
      </dgm:prSet>
      <dgm:spPr/>
    </dgm:pt>
    <dgm:pt modelId="{50EDA2BA-DE02-4FFB-988F-96127866029D}" type="pres">
      <dgm:prSet presAssocID="{0535739C-9506-4565-BF6C-C99EE0D3E434}" presName="desTx" presStyleLbl="revTx" presStyleIdx="7" presStyleCnt="8">
        <dgm:presLayoutVars/>
      </dgm:prSet>
      <dgm:spPr/>
    </dgm:pt>
  </dgm:ptLst>
  <dgm:cxnLst>
    <dgm:cxn modelId="{72288008-265B-4BF3-AED4-C6469B56A055}" srcId="{BB34743A-2FB9-49B2-97A7-741D5209BDF2}" destId="{18F99A05-7C4A-47AE-886A-2893BD4A16E6}" srcOrd="0" destOrd="0" parTransId="{1A8C1C11-9B37-4D12-9FD8-487788176A82}" sibTransId="{12305ECD-4BB0-4223-B207-E2319E46D50B}"/>
    <dgm:cxn modelId="{6775580C-AEAA-4500-B69F-22D7B245B865}" srcId="{0DFD2242-6463-47C9-83F3-15F8BD4DCA29}" destId="{A8F52CF1-8013-4B5E-BEA9-A946673A16DE}" srcOrd="1" destOrd="0" parTransId="{62749738-448F-4C4F-8887-20AFF4A62651}" sibTransId="{EC20E977-7C52-4F9D-8A33-9C585F1B5CF6}"/>
    <dgm:cxn modelId="{61824B0F-90B8-4509-B538-B05500910A53}" srcId="{0DFD2242-6463-47C9-83F3-15F8BD4DCA29}" destId="{BB34743A-2FB9-49B2-97A7-741D5209BDF2}" srcOrd="2" destOrd="0" parTransId="{D96C49AB-74D0-40E1-9F06-45F7A5DEC406}" sibTransId="{2650392A-CA19-462B-8A24-95A5EC698626}"/>
    <dgm:cxn modelId="{60E40123-0E65-45E1-8321-7B242D01660D}" srcId="{A8F52CF1-8013-4B5E-BEA9-A946673A16DE}" destId="{AB78F2E6-1BAE-47B2-AE37-02009E9CD1A2}" srcOrd="0" destOrd="0" parTransId="{CE23659B-39CA-404A-A827-D94A4210C360}" sibTransId="{2309A922-A08F-4BF2-8089-1CEE2CF2B1BE}"/>
    <dgm:cxn modelId="{39F0642B-82D6-47AA-9C06-6AB2ABB3FC6F}" srcId="{0DFD2242-6463-47C9-83F3-15F8BD4DCA29}" destId="{D6D0FE3E-BF1A-4E79-9ED1-9FD2D425764F}" srcOrd="0" destOrd="0" parTransId="{BA94DFE4-7414-407A-B7B5-1954194D058C}" sibTransId="{700EEEB8-80A8-4DAC-BC16-C7D65642DC94}"/>
    <dgm:cxn modelId="{274A4C65-0DB0-4161-8BBD-346D54274102}" srcId="{0DFD2242-6463-47C9-83F3-15F8BD4DCA29}" destId="{0535739C-9506-4565-BF6C-C99EE0D3E434}" srcOrd="3" destOrd="0" parTransId="{9A8F0EF8-D9CB-4D1B-A108-75AE3E1A625E}" sibTransId="{0F394D98-F24B-4D10-9BFA-74DB29D9DEFB}"/>
    <dgm:cxn modelId="{41E0C64B-3284-4210-ACC1-A02A5DC741EF}" type="presOf" srcId="{D6D0FE3E-BF1A-4E79-9ED1-9FD2D425764F}" destId="{38C9F34B-25CE-4748-9A42-1C77031E63E2}" srcOrd="0" destOrd="0" presId="urn:microsoft.com/office/officeart/2018/2/layout/IconVerticalSolidList"/>
    <dgm:cxn modelId="{38895976-E2E2-411C-96DC-742DB8362BAC}" type="presOf" srcId="{A8F52CF1-8013-4B5E-BEA9-A946673A16DE}" destId="{0B18F81C-4430-442A-A1A9-13403904C91E}" srcOrd="0" destOrd="0" presId="urn:microsoft.com/office/officeart/2018/2/layout/IconVerticalSolidList"/>
    <dgm:cxn modelId="{2AD50F7B-36AE-428E-8500-263D9FA6FD3F}" srcId="{D6D0FE3E-BF1A-4E79-9ED1-9FD2D425764F}" destId="{50D19944-F02A-4609-B8ED-8FEFB18136F7}" srcOrd="0" destOrd="0" parTransId="{5EEAE6C3-B4D9-47A3-B9FA-E4A6E8513670}" sibTransId="{A7C6801D-6ED6-4A67-B6F8-4C4C49649E41}"/>
    <dgm:cxn modelId="{937A5C7B-6294-4775-B47C-FF79A54D5D64}" type="presOf" srcId="{18F99A05-7C4A-47AE-886A-2893BD4A16E6}" destId="{5396E9CA-48FC-4DB8-843C-A1ACDFC35ECE}" srcOrd="0" destOrd="0" presId="urn:microsoft.com/office/officeart/2018/2/layout/IconVerticalSolidList"/>
    <dgm:cxn modelId="{CB920886-7F46-404E-A3D5-45DBF8CC08FC}" type="presOf" srcId="{0DFD2242-6463-47C9-83F3-15F8BD4DCA29}" destId="{7C6F963B-E3EF-4B09-94EE-BEFA0F0952A9}" srcOrd="0" destOrd="0" presId="urn:microsoft.com/office/officeart/2018/2/layout/IconVerticalSolidList"/>
    <dgm:cxn modelId="{D0532289-336A-4005-81D7-A254E6F54805}" type="presOf" srcId="{50D19944-F02A-4609-B8ED-8FEFB18136F7}" destId="{841636AA-F736-4152-9DA4-7D12C0B322A6}" srcOrd="0" destOrd="0" presId="urn:microsoft.com/office/officeart/2018/2/layout/IconVerticalSolidList"/>
    <dgm:cxn modelId="{2AEE6796-8BE9-4C47-8FF1-03ACF4A32A94}" type="presOf" srcId="{AB78F2E6-1BAE-47B2-AE37-02009E9CD1A2}" destId="{12DC04B7-BA25-4C42-B8F0-04266529D049}" srcOrd="0" destOrd="0" presId="urn:microsoft.com/office/officeart/2018/2/layout/IconVerticalSolidList"/>
    <dgm:cxn modelId="{6E715E9C-1286-4637-A0B8-1BB4D1B83367}" type="presOf" srcId="{BB34743A-2FB9-49B2-97A7-741D5209BDF2}" destId="{94EBD038-9249-4447-AE02-FD5281FBF13E}" srcOrd="0" destOrd="0" presId="urn:microsoft.com/office/officeart/2018/2/layout/IconVerticalSolidList"/>
    <dgm:cxn modelId="{53B7C3F2-0ECB-451E-852F-81E73955684A}" type="presOf" srcId="{0535739C-9506-4565-BF6C-C99EE0D3E434}" destId="{55AFE73E-FFC2-40B3-87BF-3261A64D8328}" srcOrd="0" destOrd="0" presId="urn:microsoft.com/office/officeart/2018/2/layout/IconVerticalSolidList"/>
    <dgm:cxn modelId="{941DD6F8-034A-45FD-899D-F66B1170FA3C}" srcId="{0535739C-9506-4565-BF6C-C99EE0D3E434}" destId="{F09D8EA7-8A88-4223-AF83-1F1D0F285DC2}" srcOrd="0" destOrd="0" parTransId="{43C175F9-78B0-44A1-B706-7DE3A52852CB}" sibTransId="{4BAEDAC0-9EE1-4A26-BC9F-D1505AA7656D}"/>
    <dgm:cxn modelId="{474967FE-CD69-403B-8CD6-7A9379521460}" type="presOf" srcId="{F09D8EA7-8A88-4223-AF83-1F1D0F285DC2}" destId="{50EDA2BA-DE02-4FFB-988F-96127866029D}" srcOrd="0" destOrd="0" presId="urn:microsoft.com/office/officeart/2018/2/layout/IconVerticalSolidList"/>
    <dgm:cxn modelId="{72226195-999C-4EEE-B912-59D31533FE2D}" type="presParOf" srcId="{7C6F963B-E3EF-4B09-94EE-BEFA0F0952A9}" destId="{5983292B-DABB-47B7-BD2F-11CF29374EBB}" srcOrd="0" destOrd="0" presId="urn:microsoft.com/office/officeart/2018/2/layout/IconVerticalSolidList"/>
    <dgm:cxn modelId="{B155CD2D-D526-45F3-965B-31739F245961}" type="presParOf" srcId="{5983292B-DABB-47B7-BD2F-11CF29374EBB}" destId="{6406EE34-6129-40D5-9988-64F833DD6462}" srcOrd="0" destOrd="0" presId="urn:microsoft.com/office/officeart/2018/2/layout/IconVerticalSolidList"/>
    <dgm:cxn modelId="{95FEC955-D9FD-4E8B-9B1D-CD8DDE8CC314}" type="presParOf" srcId="{5983292B-DABB-47B7-BD2F-11CF29374EBB}" destId="{6CCFCB53-6CDD-4333-AA49-091B414030BE}" srcOrd="1" destOrd="0" presId="urn:microsoft.com/office/officeart/2018/2/layout/IconVerticalSolidList"/>
    <dgm:cxn modelId="{7F3AFD08-8D82-40A4-9CEF-0C131AFDE509}" type="presParOf" srcId="{5983292B-DABB-47B7-BD2F-11CF29374EBB}" destId="{23E62810-AB16-475A-988A-FF1EEF8278A9}" srcOrd="2" destOrd="0" presId="urn:microsoft.com/office/officeart/2018/2/layout/IconVerticalSolidList"/>
    <dgm:cxn modelId="{71772D8A-6C10-4E5B-95BF-72F8FE429F01}" type="presParOf" srcId="{5983292B-DABB-47B7-BD2F-11CF29374EBB}" destId="{38C9F34B-25CE-4748-9A42-1C77031E63E2}" srcOrd="3" destOrd="0" presId="urn:microsoft.com/office/officeart/2018/2/layout/IconVerticalSolidList"/>
    <dgm:cxn modelId="{C7FE6667-9317-4E0E-B6C0-A4DB17FAAA85}" type="presParOf" srcId="{5983292B-DABB-47B7-BD2F-11CF29374EBB}" destId="{841636AA-F736-4152-9DA4-7D12C0B322A6}" srcOrd="4" destOrd="0" presId="urn:microsoft.com/office/officeart/2018/2/layout/IconVerticalSolidList"/>
    <dgm:cxn modelId="{97E0177D-9DE2-4C99-BE9A-94EA257FCC36}" type="presParOf" srcId="{7C6F963B-E3EF-4B09-94EE-BEFA0F0952A9}" destId="{C0C8DA0C-AC2D-4678-8326-EBD0D9515E37}" srcOrd="1" destOrd="0" presId="urn:microsoft.com/office/officeart/2018/2/layout/IconVerticalSolidList"/>
    <dgm:cxn modelId="{7664237F-554D-48B6-A41A-36784933328C}" type="presParOf" srcId="{7C6F963B-E3EF-4B09-94EE-BEFA0F0952A9}" destId="{78D5AEFE-F06A-4BC1-A094-707151B92B4E}" srcOrd="2" destOrd="0" presId="urn:microsoft.com/office/officeart/2018/2/layout/IconVerticalSolidList"/>
    <dgm:cxn modelId="{836BD8F9-B553-4354-9C21-22B1292A89D8}" type="presParOf" srcId="{78D5AEFE-F06A-4BC1-A094-707151B92B4E}" destId="{7107A4AA-07B3-4D54-8D97-A15BB886A81D}" srcOrd="0" destOrd="0" presId="urn:microsoft.com/office/officeart/2018/2/layout/IconVerticalSolidList"/>
    <dgm:cxn modelId="{DC5F4177-C1FC-41F1-9B23-414E89012C32}" type="presParOf" srcId="{78D5AEFE-F06A-4BC1-A094-707151B92B4E}" destId="{D76F6BE3-2A31-48C4-AD96-99DFA65FFC0E}" srcOrd="1" destOrd="0" presId="urn:microsoft.com/office/officeart/2018/2/layout/IconVerticalSolidList"/>
    <dgm:cxn modelId="{47E7603B-947F-4056-822D-A8A8E393A34F}" type="presParOf" srcId="{78D5AEFE-F06A-4BC1-A094-707151B92B4E}" destId="{D94891C9-37DC-44A8-AF4C-DB4AA6E3B2DD}" srcOrd="2" destOrd="0" presId="urn:microsoft.com/office/officeart/2018/2/layout/IconVerticalSolidList"/>
    <dgm:cxn modelId="{042A45DA-06B9-44B5-AAE4-5B7F50EE22C1}" type="presParOf" srcId="{78D5AEFE-F06A-4BC1-A094-707151B92B4E}" destId="{0B18F81C-4430-442A-A1A9-13403904C91E}" srcOrd="3" destOrd="0" presId="urn:microsoft.com/office/officeart/2018/2/layout/IconVerticalSolidList"/>
    <dgm:cxn modelId="{970D123F-65A9-4593-B613-1411951E96D9}" type="presParOf" srcId="{78D5AEFE-F06A-4BC1-A094-707151B92B4E}" destId="{12DC04B7-BA25-4C42-B8F0-04266529D049}" srcOrd="4" destOrd="0" presId="urn:microsoft.com/office/officeart/2018/2/layout/IconVerticalSolidList"/>
    <dgm:cxn modelId="{FCC3CC22-E8DD-4E78-BA96-25BF20611FB8}" type="presParOf" srcId="{7C6F963B-E3EF-4B09-94EE-BEFA0F0952A9}" destId="{1A3B9C1B-EA0D-4A98-BF0B-2DA2DCB2481F}" srcOrd="3" destOrd="0" presId="urn:microsoft.com/office/officeart/2018/2/layout/IconVerticalSolidList"/>
    <dgm:cxn modelId="{643D9F46-1AD5-4BAD-A100-DC844F5AB8DE}" type="presParOf" srcId="{7C6F963B-E3EF-4B09-94EE-BEFA0F0952A9}" destId="{26B33835-3C58-4F6E-AE38-9E4E26211A2F}" srcOrd="4" destOrd="0" presId="urn:microsoft.com/office/officeart/2018/2/layout/IconVerticalSolidList"/>
    <dgm:cxn modelId="{CDB525D1-4DBE-4C79-93B3-C9649FABF560}" type="presParOf" srcId="{26B33835-3C58-4F6E-AE38-9E4E26211A2F}" destId="{FCEEF2CA-291F-47A2-8FE4-75EEE3470EDA}" srcOrd="0" destOrd="0" presId="urn:microsoft.com/office/officeart/2018/2/layout/IconVerticalSolidList"/>
    <dgm:cxn modelId="{A21E8ACA-FCFB-4F4D-A4D8-04B5DBA0482F}" type="presParOf" srcId="{26B33835-3C58-4F6E-AE38-9E4E26211A2F}" destId="{15069540-937F-4680-B351-EF0BE9D7574E}" srcOrd="1" destOrd="0" presId="urn:microsoft.com/office/officeart/2018/2/layout/IconVerticalSolidList"/>
    <dgm:cxn modelId="{EC59D7D2-122F-42C9-8C83-34610711B415}" type="presParOf" srcId="{26B33835-3C58-4F6E-AE38-9E4E26211A2F}" destId="{8E921F8E-2F3C-4CFF-A1ED-3F420E495DD6}" srcOrd="2" destOrd="0" presId="urn:microsoft.com/office/officeart/2018/2/layout/IconVerticalSolidList"/>
    <dgm:cxn modelId="{67FD00FC-EE98-40D3-9B63-89954F949F7C}" type="presParOf" srcId="{26B33835-3C58-4F6E-AE38-9E4E26211A2F}" destId="{94EBD038-9249-4447-AE02-FD5281FBF13E}" srcOrd="3" destOrd="0" presId="urn:microsoft.com/office/officeart/2018/2/layout/IconVerticalSolidList"/>
    <dgm:cxn modelId="{6513D1EA-8B7D-40FC-9031-190AD565CC1B}" type="presParOf" srcId="{26B33835-3C58-4F6E-AE38-9E4E26211A2F}" destId="{5396E9CA-48FC-4DB8-843C-A1ACDFC35ECE}" srcOrd="4" destOrd="0" presId="urn:microsoft.com/office/officeart/2018/2/layout/IconVerticalSolidList"/>
    <dgm:cxn modelId="{0030F14E-AB23-448D-B838-B243D5B8BEB1}" type="presParOf" srcId="{7C6F963B-E3EF-4B09-94EE-BEFA0F0952A9}" destId="{E902C87F-F0CA-472B-A9F1-8847E1CCE89F}" srcOrd="5" destOrd="0" presId="urn:microsoft.com/office/officeart/2018/2/layout/IconVerticalSolidList"/>
    <dgm:cxn modelId="{5E025CEE-FE19-4EEF-949C-995D148A0FEB}" type="presParOf" srcId="{7C6F963B-E3EF-4B09-94EE-BEFA0F0952A9}" destId="{22060C78-ED83-4D1F-BA24-DA02BA2F6B0E}" srcOrd="6" destOrd="0" presId="urn:microsoft.com/office/officeart/2018/2/layout/IconVerticalSolidList"/>
    <dgm:cxn modelId="{19616F74-0042-4FC2-AF6D-B189AA3BB80B}" type="presParOf" srcId="{22060C78-ED83-4D1F-BA24-DA02BA2F6B0E}" destId="{7AD995F6-6A9E-42E7-936E-72B6EB5251E5}" srcOrd="0" destOrd="0" presId="urn:microsoft.com/office/officeart/2018/2/layout/IconVerticalSolidList"/>
    <dgm:cxn modelId="{7C7729E9-9AED-480F-9FE7-1202CDB4520D}" type="presParOf" srcId="{22060C78-ED83-4D1F-BA24-DA02BA2F6B0E}" destId="{487DC590-9498-4AD3-80AC-010307F5DFB1}" srcOrd="1" destOrd="0" presId="urn:microsoft.com/office/officeart/2018/2/layout/IconVerticalSolidList"/>
    <dgm:cxn modelId="{EDCA7898-BCB4-434C-A25A-35ABA552A5FE}" type="presParOf" srcId="{22060C78-ED83-4D1F-BA24-DA02BA2F6B0E}" destId="{DBAC523F-F42B-44E5-8E2C-30B85E769E20}" srcOrd="2" destOrd="0" presId="urn:microsoft.com/office/officeart/2018/2/layout/IconVerticalSolidList"/>
    <dgm:cxn modelId="{59F06C7A-9EDF-4D9F-824D-5BA09ECBC030}" type="presParOf" srcId="{22060C78-ED83-4D1F-BA24-DA02BA2F6B0E}" destId="{55AFE73E-FFC2-40B3-87BF-3261A64D8328}" srcOrd="3" destOrd="0" presId="urn:microsoft.com/office/officeart/2018/2/layout/IconVerticalSolidList"/>
    <dgm:cxn modelId="{EF68DABB-B2B0-44AC-900D-FFFF0F083AA7}" type="presParOf" srcId="{22060C78-ED83-4D1F-BA24-DA02BA2F6B0E}" destId="{50EDA2BA-DE02-4FFB-988F-96127866029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EC5C55-2C0E-4852-A3AD-F0152CA7DFA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FB808F7-1BA6-4AEF-A634-823571E2F6BA}">
      <dgm:prSet/>
      <dgm:spPr/>
      <dgm:t>
        <a:bodyPr/>
        <a:lstStyle/>
        <a:p>
          <a:r>
            <a:rPr lang="en-GB"/>
            <a:t>Exploit kit: A comprehensive set of tools that utilize exploits to detect vulnerabilities and infect devices with malware.</a:t>
          </a:r>
          <a:endParaRPr lang="en-US"/>
        </a:p>
      </dgm:t>
    </dgm:pt>
    <dgm:pt modelId="{5F5E2580-9253-4741-8FB9-0ABC4A488675}" type="parTrans" cxnId="{A1CFC85B-F531-403F-89DB-8939A0285195}">
      <dgm:prSet/>
      <dgm:spPr/>
      <dgm:t>
        <a:bodyPr/>
        <a:lstStyle/>
        <a:p>
          <a:endParaRPr lang="en-US"/>
        </a:p>
      </dgm:t>
    </dgm:pt>
    <dgm:pt modelId="{59EB891A-4273-4D96-8685-8083C1AD2FB1}" type="sibTrans" cxnId="{A1CFC85B-F531-403F-89DB-8939A0285195}">
      <dgm:prSet/>
      <dgm:spPr/>
      <dgm:t>
        <a:bodyPr/>
        <a:lstStyle/>
        <a:p>
          <a:endParaRPr lang="en-US"/>
        </a:p>
      </dgm:t>
    </dgm:pt>
    <dgm:pt modelId="{394C1B4B-CD76-4A7E-9785-7ED95B240397}">
      <dgm:prSet/>
      <dgm:spPr/>
      <dgm:t>
        <a:bodyPr/>
        <a:lstStyle/>
        <a:p>
          <a:r>
            <a:rPr lang="en-GB"/>
            <a:t>Insider threat: The possibility that an organizational insider will exploit authorized access, intentionally or not, and harm or make vulnerable the organization’s systems, networks, and data.</a:t>
          </a:r>
          <a:endParaRPr lang="en-US"/>
        </a:p>
      </dgm:t>
    </dgm:pt>
    <dgm:pt modelId="{EE254EDE-AB0D-4C85-97EB-AC4E241D3978}" type="parTrans" cxnId="{BF23E64B-DA6D-4E3A-9AA8-9DBE008D9AEB}">
      <dgm:prSet/>
      <dgm:spPr/>
      <dgm:t>
        <a:bodyPr/>
        <a:lstStyle/>
        <a:p>
          <a:endParaRPr lang="en-US"/>
        </a:p>
      </dgm:t>
    </dgm:pt>
    <dgm:pt modelId="{29B1C05F-35B8-4A77-AF60-613A6126ABBD}" type="sibTrans" cxnId="{BF23E64B-DA6D-4E3A-9AA8-9DBE008D9AEB}">
      <dgm:prSet/>
      <dgm:spPr/>
      <dgm:t>
        <a:bodyPr/>
        <a:lstStyle/>
        <a:p>
          <a:endParaRPr lang="en-US"/>
        </a:p>
      </dgm:t>
    </dgm:pt>
    <dgm:pt modelId="{57364719-3D63-4387-A704-BF580EDF9E1C}">
      <dgm:prSet/>
      <dgm:spPr/>
      <dgm:t>
        <a:bodyPr/>
        <a:lstStyle/>
        <a:p>
          <a:r>
            <a:rPr lang="en-GB" dirty="0"/>
            <a:t>Man-in-the-middle (MitM) attack: A malicious attacker interrupts a line of communication or data transfer, impersonating a valid user, in order to steal information or data.</a:t>
          </a:r>
          <a:endParaRPr lang="en-US" dirty="0"/>
        </a:p>
      </dgm:t>
    </dgm:pt>
    <dgm:pt modelId="{E75590BF-3DC3-4886-8B76-3775E9B4C7FA}" type="parTrans" cxnId="{F2D5BB29-A0FE-409C-A560-884B18952F8C}">
      <dgm:prSet/>
      <dgm:spPr/>
      <dgm:t>
        <a:bodyPr/>
        <a:lstStyle/>
        <a:p>
          <a:endParaRPr lang="en-US"/>
        </a:p>
      </dgm:t>
    </dgm:pt>
    <dgm:pt modelId="{A992A015-E224-496F-90C9-3827851009E6}" type="sibTrans" cxnId="{F2D5BB29-A0FE-409C-A560-884B18952F8C}">
      <dgm:prSet/>
      <dgm:spPr/>
      <dgm:t>
        <a:bodyPr/>
        <a:lstStyle/>
        <a:p>
          <a:endParaRPr lang="en-US"/>
        </a:p>
      </dgm:t>
    </dgm:pt>
    <dgm:pt modelId="{00C28EF8-ADC2-49EB-93CB-74B4317CD263}">
      <dgm:prSet/>
      <dgm:spPr/>
      <dgm:t>
        <a:bodyPr/>
        <a:lstStyle/>
        <a:p>
          <a:r>
            <a:rPr lang="en-GB" dirty="0"/>
            <a:t>Phishing attack: Phishing attacks impersonate legitimate organizations or users in order to steal information via email, text message, or other communication methods.</a:t>
          </a:r>
          <a:endParaRPr lang="en-US" dirty="0"/>
        </a:p>
      </dgm:t>
    </dgm:pt>
    <dgm:pt modelId="{A0CF2F6C-98E1-4286-AFEE-1D5D218D01EA}" type="parTrans" cxnId="{C61B1322-3071-4E70-A9DF-31EE099A5F32}">
      <dgm:prSet/>
      <dgm:spPr/>
      <dgm:t>
        <a:bodyPr/>
        <a:lstStyle/>
        <a:p>
          <a:endParaRPr lang="en-US"/>
        </a:p>
      </dgm:t>
    </dgm:pt>
    <dgm:pt modelId="{3EB73EA0-6673-43D2-978B-844076B43403}" type="sibTrans" cxnId="{C61B1322-3071-4E70-A9DF-31EE099A5F32}">
      <dgm:prSet/>
      <dgm:spPr/>
      <dgm:t>
        <a:bodyPr/>
        <a:lstStyle/>
        <a:p>
          <a:endParaRPr lang="en-US"/>
        </a:p>
      </dgm:t>
    </dgm:pt>
    <dgm:pt modelId="{EEF3BDEB-D713-4CDE-BC0E-7302B68B9B9A}">
      <dgm:prSet/>
      <dgm:spPr/>
      <dgm:t>
        <a:bodyPr/>
        <a:lstStyle/>
        <a:p>
          <a:r>
            <a:rPr lang="en-GB"/>
            <a:t>Ransomware: A malware extortion attack that encrypts an organization or person’s information, preventing access until a ransom is paid.</a:t>
          </a:r>
          <a:endParaRPr lang="en-US"/>
        </a:p>
      </dgm:t>
    </dgm:pt>
    <dgm:pt modelId="{B9DA1276-1BDA-4273-A7D6-32C45E9C9B45}" type="parTrans" cxnId="{EFC94F5B-0564-46FD-958C-99494AE6DB6D}">
      <dgm:prSet/>
      <dgm:spPr/>
      <dgm:t>
        <a:bodyPr/>
        <a:lstStyle/>
        <a:p>
          <a:endParaRPr lang="en-US"/>
        </a:p>
      </dgm:t>
    </dgm:pt>
    <dgm:pt modelId="{42BA0066-615F-4402-A612-87ECF33E8BDA}" type="sibTrans" cxnId="{EFC94F5B-0564-46FD-958C-99494AE6DB6D}">
      <dgm:prSet/>
      <dgm:spPr/>
      <dgm:t>
        <a:bodyPr/>
        <a:lstStyle/>
        <a:p>
          <a:endParaRPr lang="en-US"/>
        </a:p>
      </dgm:t>
    </dgm:pt>
    <dgm:pt modelId="{2145C438-4BA2-4F35-B9A8-707FAC3A3FDF}">
      <dgm:prSet/>
      <dgm:spPr/>
      <dgm:t>
        <a:bodyPr/>
        <a:lstStyle/>
        <a:p>
          <a:r>
            <a:rPr lang="en-GB"/>
            <a:t>Social engineering: Cyberattacks that originate with human interaction, in which the attacker gains a victim’s trust through baiting, scareware, or phishing, gathers personal information, and utilizes the information to carry out an attack.</a:t>
          </a:r>
          <a:endParaRPr lang="en-US"/>
        </a:p>
      </dgm:t>
    </dgm:pt>
    <dgm:pt modelId="{70329DE6-76D7-40FE-A4E4-76A6EA65A689}" type="parTrans" cxnId="{C54976C9-6D01-4B25-8278-B759D42D43AF}">
      <dgm:prSet/>
      <dgm:spPr/>
      <dgm:t>
        <a:bodyPr/>
        <a:lstStyle/>
        <a:p>
          <a:endParaRPr lang="en-US"/>
        </a:p>
      </dgm:t>
    </dgm:pt>
    <dgm:pt modelId="{72696ED1-B837-4A8C-A6D4-83AF11F609D6}" type="sibTrans" cxnId="{C54976C9-6D01-4B25-8278-B759D42D43AF}">
      <dgm:prSet/>
      <dgm:spPr/>
      <dgm:t>
        <a:bodyPr/>
        <a:lstStyle/>
        <a:p>
          <a:endParaRPr lang="en-US"/>
        </a:p>
      </dgm:t>
    </dgm:pt>
    <dgm:pt modelId="{CBE7E40F-2093-401C-8E92-257C1EA733D6}">
      <dgm:prSet/>
      <dgm:spPr/>
      <dgm:t>
        <a:bodyPr/>
        <a:lstStyle/>
        <a:p>
          <a:r>
            <a:rPr lang="en-GB"/>
            <a:t>Social media attack: Cyberattacks that target social media platforms, exploiting the platforms as delivery mechanisms, or stealing user information and data.</a:t>
          </a:r>
          <a:endParaRPr lang="en-US"/>
        </a:p>
      </dgm:t>
    </dgm:pt>
    <dgm:pt modelId="{05A47CA3-84BA-4358-B356-CA6DB5A6B963}" type="parTrans" cxnId="{1AF98812-A905-4B1D-ADB0-D782B6753FAA}">
      <dgm:prSet/>
      <dgm:spPr/>
      <dgm:t>
        <a:bodyPr/>
        <a:lstStyle/>
        <a:p>
          <a:endParaRPr lang="en-US"/>
        </a:p>
      </dgm:t>
    </dgm:pt>
    <dgm:pt modelId="{3E29FE63-11AA-4808-A698-39CD00D72493}" type="sibTrans" cxnId="{1AF98812-A905-4B1D-ADB0-D782B6753FAA}">
      <dgm:prSet/>
      <dgm:spPr/>
      <dgm:t>
        <a:bodyPr/>
        <a:lstStyle/>
        <a:p>
          <a:endParaRPr lang="en-US"/>
        </a:p>
      </dgm:t>
    </dgm:pt>
    <dgm:pt modelId="{BFF499AD-C537-418E-8882-9704FF323344}">
      <dgm:prSet/>
      <dgm:spPr/>
      <dgm:t>
        <a:bodyPr/>
        <a:lstStyle/>
        <a:p>
          <a:r>
            <a:rPr lang="en-GB"/>
            <a:t>Viruses and worms: Malicious, undetected malware that can self-replicate across a user’s network or system.</a:t>
          </a:r>
          <a:endParaRPr lang="en-US"/>
        </a:p>
      </dgm:t>
    </dgm:pt>
    <dgm:pt modelId="{3B8CE15B-ACBD-4578-9B6E-4760CE5C8407}" type="parTrans" cxnId="{F5736C91-03D3-4B46-AED5-52E8BEA2CA83}">
      <dgm:prSet/>
      <dgm:spPr/>
      <dgm:t>
        <a:bodyPr/>
        <a:lstStyle/>
        <a:p>
          <a:endParaRPr lang="en-US"/>
        </a:p>
      </dgm:t>
    </dgm:pt>
    <dgm:pt modelId="{C029C815-7273-4842-B11A-D225C00EBAA3}" type="sibTrans" cxnId="{F5736C91-03D3-4B46-AED5-52E8BEA2CA83}">
      <dgm:prSet/>
      <dgm:spPr/>
      <dgm:t>
        <a:bodyPr/>
        <a:lstStyle/>
        <a:p>
          <a:endParaRPr lang="en-US"/>
        </a:p>
      </dgm:t>
    </dgm:pt>
    <dgm:pt modelId="{D8EB97D6-96DD-48B5-995A-29D0BD0E5286}" type="pres">
      <dgm:prSet presAssocID="{E1EC5C55-2C0E-4852-A3AD-F0152CA7DFA5}" presName="root" presStyleCnt="0">
        <dgm:presLayoutVars>
          <dgm:dir/>
          <dgm:resizeHandles val="exact"/>
        </dgm:presLayoutVars>
      </dgm:prSet>
      <dgm:spPr/>
    </dgm:pt>
    <dgm:pt modelId="{98995317-CB1D-46E9-844D-7BE0B2C9EB4C}" type="pres">
      <dgm:prSet presAssocID="{BFB808F7-1BA6-4AEF-A634-823571E2F6BA}" presName="compNode" presStyleCnt="0"/>
      <dgm:spPr/>
    </dgm:pt>
    <dgm:pt modelId="{97DE7D15-6508-49A4-806E-844A288DA224}" type="pres">
      <dgm:prSet presAssocID="{BFB808F7-1BA6-4AEF-A634-823571E2F6BA}" presName="bgRect" presStyleLbl="bgShp" presStyleIdx="0" presStyleCnt="8"/>
      <dgm:spPr/>
    </dgm:pt>
    <dgm:pt modelId="{49D9515D-3CB4-4505-9C36-2A5B484CECAE}" type="pres">
      <dgm:prSet presAssocID="{BFB808F7-1BA6-4AEF-A634-823571E2F6B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4F5DC98A-8367-4FA4-A685-71910FE0579D}" type="pres">
      <dgm:prSet presAssocID="{BFB808F7-1BA6-4AEF-A634-823571E2F6BA}" presName="spaceRect" presStyleCnt="0"/>
      <dgm:spPr/>
    </dgm:pt>
    <dgm:pt modelId="{78BC7B22-D2F0-44A0-BE89-829794648CFA}" type="pres">
      <dgm:prSet presAssocID="{BFB808F7-1BA6-4AEF-A634-823571E2F6BA}" presName="parTx" presStyleLbl="revTx" presStyleIdx="0" presStyleCnt="8">
        <dgm:presLayoutVars>
          <dgm:chMax val="0"/>
          <dgm:chPref val="0"/>
        </dgm:presLayoutVars>
      </dgm:prSet>
      <dgm:spPr/>
    </dgm:pt>
    <dgm:pt modelId="{50EDFF56-65E2-4C41-8360-228709DBDE3E}" type="pres">
      <dgm:prSet presAssocID="{59EB891A-4273-4D96-8685-8083C1AD2FB1}" presName="sibTrans" presStyleCnt="0"/>
      <dgm:spPr/>
    </dgm:pt>
    <dgm:pt modelId="{3CEB3898-3BE7-47AC-B0E9-D25CF28548F9}" type="pres">
      <dgm:prSet presAssocID="{394C1B4B-CD76-4A7E-9785-7ED95B240397}" presName="compNode" presStyleCnt="0"/>
      <dgm:spPr/>
    </dgm:pt>
    <dgm:pt modelId="{C8CBB383-B858-4481-A53B-8208043C5A02}" type="pres">
      <dgm:prSet presAssocID="{394C1B4B-CD76-4A7E-9785-7ED95B240397}" presName="bgRect" presStyleLbl="bgShp" presStyleIdx="1" presStyleCnt="8"/>
      <dgm:spPr/>
    </dgm:pt>
    <dgm:pt modelId="{F845F7D8-BF12-44CD-809E-7BBAE3C97099}" type="pres">
      <dgm:prSet presAssocID="{394C1B4B-CD76-4A7E-9785-7ED95B24039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ber"/>
        </a:ext>
      </dgm:extLst>
    </dgm:pt>
    <dgm:pt modelId="{543BCC59-43CB-479A-A1B9-3E57DE06B4CF}" type="pres">
      <dgm:prSet presAssocID="{394C1B4B-CD76-4A7E-9785-7ED95B240397}" presName="spaceRect" presStyleCnt="0"/>
      <dgm:spPr/>
    </dgm:pt>
    <dgm:pt modelId="{8F7A4D78-8520-4699-A835-D38D2F967277}" type="pres">
      <dgm:prSet presAssocID="{394C1B4B-CD76-4A7E-9785-7ED95B240397}" presName="parTx" presStyleLbl="revTx" presStyleIdx="1" presStyleCnt="8">
        <dgm:presLayoutVars>
          <dgm:chMax val="0"/>
          <dgm:chPref val="0"/>
        </dgm:presLayoutVars>
      </dgm:prSet>
      <dgm:spPr/>
    </dgm:pt>
    <dgm:pt modelId="{656DC2D2-23BC-4748-85AF-F1F0F4A1248B}" type="pres">
      <dgm:prSet presAssocID="{29B1C05F-35B8-4A77-AF60-613A6126ABBD}" presName="sibTrans" presStyleCnt="0"/>
      <dgm:spPr/>
    </dgm:pt>
    <dgm:pt modelId="{AE620610-FF95-421E-8BAE-E6F812F230ED}" type="pres">
      <dgm:prSet presAssocID="{57364719-3D63-4387-A704-BF580EDF9E1C}" presName="compNode" presStyleCnt="0"/>
      <dgm:spPr/>
    </dgm:pt>
    <dgm:pt modelId="{3037CF80-DCB0-46DD-85D4-D6ECBA039886}" type="pres">
      <dgm:prSet presAssocID="{57364719-3D63-4387-A704-BF580EDF9E1C}" presName="bgRect" presStyleLbl="bgShp" presStyleIdx="2" presStyleCnt="8"/>
      <dgm:spPr/>
    </dgm:pt>
    <dgm:pt modelId="{3108799B-4A17-44B8-A5F4-F16B52D6E4E3}" type="pres">
      <dgm:prSet presAssocID="{57364719-3D63-4387-A704-BF580EDF9E1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AE738023-82CB-410B-9B34-CF68731F007B}" type="pres">
      <dgm:prSet presAssocID="{57364719-3D63-4387-A704-BF580EDF9E1C}" presName="spaceRect" presStyleCnt="0"/>
      <dgm:spPr/>
    </dgm:pt>
    <dgm:pt modelId="{9C4C1CB1-7D70-4889-AA7C-9CFE6CFB42D3}" type="pres">
      <dgm:prSet presAssocID="{57364719-3D63-4387-A704-BF580EDF9E1C}" presName="parTx" presStyleLbl="revTx" presStyleIdx="2" presStyleCnt="8">
        <dgm:presLayoutVars>
          <dgm:chMax val="0"/>
          <dgm:chPref val="0"/>
        </dgm:presLayoutVars>
      </dgm:prSet>
      <dgm:spPr/>
    </dgm:pt>
    <dgm:pt modelId="{0A5B6D21-CBFB-4043-895E-FE3F8EB44D5A}" type="pres">
      <dgm:prSet presAssocID="{A992A015-E224-496F-90C9-3827851009E6}" presName="sibTrans" presStyleCnt="0"/>
      <dgm:spPr/>
    </dgm:pt>
    <dgm:pt modelId="{59937165-7676-46DA-9030-0AD408895D7E}" type="pres">
      <dgm:prSet presAssocID="{00C28EF8-ADC2-49EB-93CB-74B4317CD263}" presName="compNode" presStyleCnt="0"/>
      <dgm:spPr/>
    </dgm:pt>
    <dgm:pt modelId="{743EB497-4F75-4F37-B0FF-2587BCA49F1B}" type="pres">
      <dgm:prSet presAssocID="{00C28EF8-ADC2-49EB-93CB-74B4317CD263}" presName="bgRect" presStyleLbl="bgShp" presStyleIdx="3" presStyleCnt="8"/>
      <dgm:spPr/>
    </dgm:pt>
    <dgm:pt modelId="{474A5850-DAE3-48A0-8FFD-760925FA55EC}" type="pres">
      <dgm:prSet presAssocID="{00C28EF8-ADC2-49EB-93CB-74B4317CD263}"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ail"/>
        </a:ext>
      </dgm:extLst>
    </dgm:pt>
    <dgm:pt modelId="{C22A203F-C99D-4F63-9D10-A67383962AE2}" type="pres">
      <dgm:prSet presAssocID="{00C28EF8-ADC2-49EB-93CB-74B4317CD263}" presName="spaceRect" presStyleCnt="0"/>
      <dgm:spPr/>
    </dgm:pt>
    <dgm:pt modelId="{5ED64CBE-0306-4630-AAAF-7056DE759A73}" type="pres">
      <dgm:prSet presAssocID="{00C28EF8-ADC2-49EB-93CB-74B4317CD263}" presName="parTx" presStyleLbl="revTx" presStyleIdx="3" presStyleCnt="8">
        <dgm:presLayoutVars>
          <dgm:chMax val="0"/>
          <dgm:chPref val="0"/>
        </dgm:presLayoutVars>
      </dgm:prSet>
      <dgm:spPr/>
    </dgm:pt>
    <dgm:pt modelId="{97A06FC0-B947-4F4E-B72C-3B53A612D9D7}" type="pres">
      <dgm:prSet presAssocID="{3EB73EA0-6673-43D2-978B-844076B43403}" presName="sibTrans" presStyleCnt="0"/>
      <dgm:spPr/>
    </dgm:pt>
    <dgm:pt modelId="{BDA88B12-C768-4221-B9F1-9CD527B27388}" type="pres">
      <dgm:prSet presAssocID="{EEF3BDEB-D713-4CDE-BC0E-7302B68B9B9A}" presName="compNode" presStyleCnt="0"/>
      <dgm:spPr/>
    </dgm:pt>
    <dgm:pt modelId="{4BAEF2B5-839E-4E8C-AA72-36847834206F}" type="pres">
      <dgm:prSet presAssocID="{EEF3BDEB-D713-4CDE-BC0E-7302B68B9B9A}" presName="bgRect" presStyleLbl="bgShp" presStyleIdx="4" presStyleCnt="8"/>
      <dgm:spPr/>
    </dgm:pt>
    <dgm:pt modelId="{417266D8-D7C5-4AD1-BA68-849A7CCED206}" type="pres">
      <dgm:prSet presAssocID="{EEF3BDEB-D713-4CDE-BC0E-7302B68B9B9A}"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nlock"/>
        </a:ext>
      </dgm:extLst>
    </dgm:pt>
    <dgm:pt modelId="{78D34630-528B-48E5-A0DF-309B804DE02A}" type="pres">
      <dgm:prSet presAssocID="{EEF3BDEB-D713-4CDE-BC0E-7302B68B9B9A}" presName="spaceRect" presStyleCnt="0"/>
      <dgm:spPr/>
    </dgm:pt>
    <dgm:pt modelId="{540F4F28-B45A-478F-A515-341989B8F29A}" type="pres">
      <dgm:prSet presAssocID="{EEF3BDEB-D713-4CDE-BC0E-7302B68B9B9A}" presName="parTx" presStyleLbl="revTx" presStyleIdx="4" presStyleCnt="8">
        <dgm:presLayoutVars>
          <dgm:chMax val="0"/>
          <dgm:chPref val="0"/>
        </dgm:presLayoutVars>
      </dgm:prSet>
      <dgm:spPr/>
    </dgm:pt>
    <dgm:pt modelId="{FE6AA416-0DBB-4C1C-84FD-B85C2010F994}" type="pres">
      <dgm:prSet presAssocID="{42BA0066-615F-4402-A612-87ECF33E8BDA}" presName="sibTrans" presStyleCnt="0"/>
      <dgm:spPr/>
    </dgm:pt>
    <dgm:pt modelId="{F1E641AE-0102-4226-ADD6-54DB04012A94}" type="pres">
      <dgm:prSet presAssocID="{2145C438-4BA2-4F35-B9A8-707FAC3A3FDF}" presName="compNode" presStyleCnt="0"/>
      <dgm:spPr/>
    </dgm:pt>
    <dgm:pt modelId="{4C066CF1-5607-4B6D-9D96-477BA95C9A4A}" type="pres">
      <dgm:prSet presAssocID="{2145C438-4BA2-4F35-B9A8-707FAC3A3FDF}" presName="bgRect" presStyleLbl="bgShp" presStyleIdx="5" presStyleCnt="8"/>
      <dgm:spPr/>
    </dgm:pt>
    <dgm:pt modelId="{B27F675A-5A95-4C16-9783-795F596ACE03}" type="pres">
      <dgm:prSet presAssocID="{2145C438-4BA2-4F35-B9A8-707FAC3A3FD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nake"/>
        </a:ext>
      </dgm:extLst>
    </dgm:pt>
    <dgm:pt modelId="{AAE48262-F5BC-4E67-A30F-25DBD294B950}" type="pres">
      <dgm:prSet presAssocID="{2145C438-4BA2-4F35-B9A8-707FAC3A3FDF}" presName="spaceRect" presStyleCnt="0"/>
      <dgm:spPr/>
    </dgm:pt>
    <dgm:pt modelId="{39E006CC-5204-4DA2-97AE-691F4802A999}" type="pres">
      <dgm:prSet presAssocID="{2145C438-4BA2-4F35-B9A8-707FAC3A3FDF}" presName="parTx" presStyleLbl="revTx" presStyleIdx="5" presStyleCnt="8">
        <dgm:presLayoutVars>
          <dgm:chMax val="0"/>
          <dgm:chPref val="0"/>
        </dgm:presLayoutVars>
      </dgm:prSet>
      <dgm:spPr/>
    </dgm:pt>
    <dgm:pt modelId="{3B763C2C-1528-4AFE-AFDC-1EA4CB9CE699}" type="pres">
      <dgm:prSet presAssocID="{72696ED1-B837-4A8C-A6D4-83AF11F609D6}" presName="sibTrans" presStyleCnt="0"/>
      <dgm:spPr/>
    </dgm:pt>
    <dgm:pt modelId="{20138A3C-3D95-4582-8BD8-765F24160ECA}" type="pres">
      <dgm:prSet presAssocID="{CBE7E40F-2093-401C-8E92-257C1EA733D6}" presName="compNode" presStyleCnt="0"/>
      <dgm:spPr/>
    </dgm:pt>
    <dgm:pt modelId="{5F82B6F5-8C9C-40AA-9F18-506FCC2CF56C}" type="pres">
      <dgm:prSet presAssocID="{CBE7E40F-2093-401C-8E92-257C1EA733D6}" presName="bgRect" presStyleLbl="bgShp" presStyleIdx="6" presStyleCnt="8"/>
      <dgm:spPr/>
    </dgm:pt>
    <dgm:pt modelId="{0A19EB4F-D637-42D3-9D11-A606DB8EA3BB}" type="pres">
      <dgm:prSet presAssocID="{CBE7E40F-2093-401C-8E92-257C1EA733D6}"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mart Phone"/>
        </a:ext>
      </dgm:extLst>
    </dgm:pt>
    <dgm:pt modelId="{CF1183C9-39D2-42B4-A301-C0F3988B4D73}" type="pres">
      <dgm:prSet presAssocID="{CBE7E40F-2093-401C-8E92-257C1EA733D6}" presName="spaceRect" presStyleCnt="0"/>
      <dgm:spPr/>
    </dgm:pt>
    <dgm:pt modelId="{8CF20EA3-A8CE-433A-954B-21DCCCA6E653}" type="pres">
      <dgm:prSet presAssocID="{CBE7E40F-2093-401C-8E92-257C1EA733D6}" presName="parTx" presStyleLbl="revTx" presStyleIdx="6" presStyleCnt="8">
        <dgm:presLayoutVars>
          <dgm:chMax val="0"/>
          <dgm:chPref val="0"/>
        </dgm:presLayoutVars>
      </dgm:prSet>
      <dgm:spPr/>
    </dgm:pt>
    <dgm:pt modelId="{46F6A9DF-E96B-4EC1-8F51-3B593BD7E9F6}" type="pres">
      <dgm:prSet presAssocID="{3E29FE63-11AA-4808-A698-39CD00D72493}" presName="sibTrans" presStyleCnt="0"/>
      <dgm:spPr/>
    </dgm:pt>
    <dgm:pt modelId="{7CF0DE78-94BD-4938-8620-98C4180085F0}" type="pres">
      <dgm:prSet presAssocID="{BFF499AD-C537-418E-8882-9704FF323344}" presName="compNode" presStyleCnt="0"/>
      <dgm:spPr/>
    </dgm:pt>
    <dgm:pt modelId="{E69C947F-12C9-4248-B849-0DD1A756D026}" type="pres">
      <dgm:prSet presAssocID="{BFF499AD-C537-418E-8882-9704FF323344}" presName="bgRect" presStyleLbl="bgShp" presStyleIdx="7" presStyleCnt="8"/>
      <dgm:spPr/>
    </dgm:pt>
    <dgm:pt modelId="{55853E42-E5DD-4455-9DF9-648E8E3A1429}" type="pres">
      <dgm:prSet presAssocID="{BFF499AD-C537-418E-8882-9704FF32334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obweb"/>
        </a:ext>
      </dgm:extLst>
    </dgm:pt>
    <dgm:pt modelId="{45F10A1C-6682-41B2-A43E-939A4F1953F8}" type="pres">
      <dgm:prSet presAssocID="{BFF499AD-C537-418E-8882-9704FF323344}" presName="spaceRect" presStyleCnt="0"/>
      <dgm:spPr/>
    </dgm:pt>
    <dgm:pt modelId="{BC4894DE-5B7C-4E59-B9CB-2A0078FE2432}" type="pres">
      <dgm:prSet presAssocID="{BFF499AD-C537-418E-8882-9704FF323344}" presName="parTx" presStyleLbl="revTx" presStyleIdx="7" presStyleCnt="8">
        <dgm:presLayoutVars>
          <dgm:chMax val="0"/>
          <dgm:chPref val="0"/>
        </dgm:presLayoutVars>
      </dgm:prSet>
      <dgm:spPr/>
    </dgm:pt>
  </dgm:ptLst>
  <dgm:cxnLst>
    <dgm:cxn modelId="{29112C0A-7ED9-45B9-A396-B41C80A60826}" type="presOf" srcId="{EEF3BDEB-D713-4CDE-BC0E-7302B68B9B9A}" destId="{540F4F28-B45A-478F-A515-341989B8F29A}" srcOrd="0" destOrd="0" presId="urn:microsoft.com/office/officeart/2018/2/layout/IconVerticalSolidList"/>
    <dgm:cxn modelId="{7CEBB20D-0E9B-4E53-8A36-F980DBB370BD}" type="presOf" srcId="{57364719-3D63-4387-A704-BF580EDF9E1C}" destId="{9C4C1CB1-7D70-4889-AA7C-9CFE6CFB42D3}" srcOrd="0" destOrd="0" presId="urn:microsoft.com/office/officeart/2018/2/layout/IconVerticalSolidList"/>
    <dgm:cxn modelId="{1AF98812-A905-4B1D-ADB0-D782B6753FAA}" srcId="{E1EC5C55-2C0E-4852-A3AD-F0152CA7DFA5}" destId="{CBE7E40F-2093-401C-8E92-257C1EA733D6}" srcOrd="6" destOrd="0" parTransId="{05A47CA3-84BA-4358-B356-CA6DB5A6B963}" sibTransId="{3E29FE63-11AA-4808-A698-39CD00D72493}"/>
    <dgm:cxn modelId="{1DB41414-F7CE-40C0-971D-0C7662719676}" type="presOf" srcId="{CBE7E40F-2093-401C-8E92-257C1EA733D6}" destId="{8CF20EA3-A8CE-433A-954B-21DCCCA6E653}" srcOrd="0" destOrd="0" presId="urn:microsoft.com/office/officeart/2018/2/layout/IconVerticalSolidList"/>
    <dgm:cxn modelId="{C61B1322-3071-4E70-A9DF-31EE099A5F32}" srcId="{E1EC5C55-2C0E-4852-A3AD-F0152CA7DFA5}" destId="{00C28EF8-ADC2-49EB-93CB-74B4317CD263}" srcOrd="3" destOrd="0" parTransId="{A0CF2F6C-98E1-4286-AFEE-1D5D218D01EA}" sibTransId="{3EB73EA0-6673-43D2-978B-844076B43403}"/>
    <dgm:cxn modelId="{F2D5BB29-A0FE-409C-A560-884B18952F8C}" srcId="{E1EC5C55-2C0E-4852-A3AD-F0152CA7DFA5}" destId="{57364719-3D63-4387-A704-BF580EDF9E1C}" srcOrd="2" destOrd="0" parTransId="{E75590BF-3DC3-4886-8B76-3775E9B4C7FA}" sibTransId="{A992A015-E224-496F-90C9-3827851009E6}"/>
    <dgm:cxn modelId="{EFC94F5B-0564-46FD-958C-99494AE6DB6D}" srcId="{E1EC5C55-2C0E-4852-A3AD-F0152CA7DFA5}" destId="{EEF3BDEB-D713-4CDE-BC0E-7302B68B9B9A}" srcOrd="4" destOrd="0" parTransId="{B9DA1276-1BDA-4273-A7D6-32C45E9C9B45}" sibTransId="{42BA0066-615F-4402-A612-87ECF33E8BDA}"/>
    <dgm:cxn modelId="{A1CFC85B-F531-403F-89DB-8939A0285195}" srcId="{E1EC5C55-2C0E-4852-A3AD-F0152CA7DFA5}" destId="{BFB808F7-1BA6-4AEF-A634-823571E2F6BA}" srcOrd="0" destOrd="0" parTransId="{5F5E2580-9253-4741-8FB9-0ABC4A488675}" sibTransId="{59EB891A-4273-4D96-8685-8083C1AD2FB1}"/>
    <dgm:cxn modelId="{BF23E64B-DA6D-4E3A-9AA8-9DBE008D9AEB}" srcId="{E1EC5C55-2C0E-4852-A3AD-F0152CA7DFA5}" destId="{394C1B4B-CD76-4A7E-9785-7ED95B240397}" srcOrd="1" destOrd="0" parTransId="{EE254EDE-AB0D-4C85-97EB-AC4E241D3978}" sibTransId="{29B1C05F-35B8-4A77-AF60-613A6126ABBD}"/>
    <dgm:cxn modelId="{0581A855-FD35-4105-BC63-258CA333AC7D}" type="presOf" srcId="{394C1B4B-CD76-4A7E-9785-7ED95B240397}" destId="{8F7A4D78-8520-4699-A835-D38D2F967277}" srcOrd="0" destOrd="0" presId="urn:microsoft.com/office/officeart/2018/2/layout/IconVerticalSolidList"/>
    <dgm:cxn modelId="{CAF2F080-6393-44DB-B71E-985E702A39AC}" type="presOf" srcId="{00C28EF8-ADC2-49EB-93CB-74B4317CD263}" destId="{5ED64CBE-0306-4630-AAAF-7056DE759A73}" srcOrd="0" destOrd="0" presId="urn:microsoft.com/office/officeart/2018/2/layout/IconVerticalSolidList"/>
    <dgm:cxn modelId="{F5736C91-03D3-4B46-AED5-52E8BEA2CA83}" srcId="{E1EC5C55-2C0E-4852-A3AD-F0152CA7DFA5}" destId="{BFF499AD-C537-418E-8882-9704FF323344}" srcOrd="7" destOrd="0" parTransId="{3B8CE15B-ACBD-4578-9B6E-4760CE5C8407}" sibTransId="{C029C815-7273-4842-B11A-D225C00EBAA3}"/>
    <dgm:cxn modelId="{724BAAAD-4859-479A-8466-DCBEC3334BAD}" type="presOf" srcId="{E1EC5C55-2C0E-4852-A3AD-F0152CA7DFA5}" destId="{D8EB97D6-96DD-48B5-995A-29D0BD0E5286}" srcOrd="0" destOrd="0" presId="urn:microsoft.com/office/officeart/2018/2/layout/IconVerticalSolidList"/>
    <dgm:cxn modelId="{F6198DAF-7BD9-4B6C-BCB2-9E0F43860603}" type="presOf" srcId="{BFF499AD-C537-418E-8882-9704FF323344}" destId="{BC4894DE-5B7C-4E59-B9CB-2A0078FE2432}" srcOrd="0" destOrd="0" presId="urn:microsoft.com/office/officeart/2018/2/layout/IconVerticalSolidList"/>
    <dgm:cxn modelId="{C54976C9-6D01-4B25-8278-B759D42D43AF}" srcId="{E1EC5C55-2C0E-4852-A3AD-F0152CA7DFA5}" destId="{2145C438-4BA2-4F35-B9A8-707FAC3A3FDF}" srcOrd="5" destOrd="0" parTransId="{70329DE6-76D7-40FE-A4E4-76A6EA65A689}" sibTransId="{72696ED1-B837-4A8C-A6D4-83AF11F609D6}"/>
    <dgm:cxn modelId="{757710D9-83BE-4123-8566-D6E408D72F0D}" type="presOf" srcId="{2145C438-4BA2-4F35-B9A8-707FAC3A3FDF}" destId="{39E006CC-5204-4DA2-97AE-691F4802A999}" srcOrd="0" destOrd="0" presId="urn:microsoft.com/office/officeart/2018/2/layout/IconVerticalSolidList"/>
    <dgm:cxn modelId="{CEC454EB-D47E-4366-B7B8-D8D30C48F237}" type="presOf" srcId="{BFB808F7-1BA6-4AEF-A634-823571E2F6BA}" destId="{78BC7B22-D2F0-44A0-BE89-829794648CFA}" srcOrd="0" destOrd="0" presId="urn:microsoft.com/office/officeart/2018/2/layout/IconVerticalSolidList"/>
    <dgm:cxn modelId="{02AD18C8-C09D-4DF4-BEB9-716412ED7063}" type="presParOf" srcId="{D8EB97D6-96DD-48B5-995A-29D0BD0E5286}" destId="{98995317-CB1D-46E9-844D-7BE0B2C9EB4C}" srcOrd="0" destOrd="0" presId="urn:microsoft.com/office/officeart/2018/2/layout/IconVerticalSolidList"/>
    <dgm:cxn modelId="{7CFBA832-08A6-402A-BC9C-06DA304714BC}" type="presParOf" srcId="{98995317-CB1D-46E9-844D-7BE0B2C9EB4C}" destId="{97DE7D15-6508-49A4-806E-844A288DA224}" srcOrd="0" destOrd="0" presId="urn:microsoft.com/office/officeart/2018/2/layout/IconVerticalSolidList"/>
    <dgm:cxn modelId="{DD6E6869-2AFE-492B-8C6F-02AACE985105}" type="presParOf" srcId="{98995317-CB1D-46E9-844D-7BE0B2C9EB4C}" destId="{49D9515D-3CB4-4505-9C36-2A5B484CECAE}" srcOrd="1" destOrd="0" presId="urn:microsoft.com/office/officeart/2018/2/layout/IconVerticalSolidList"/>
    <dgm:cxn modelId="{56B04F7D-C70A-4F6F-BA96-0C08632547D8}" type="presParOf" srcId="{98995317-CB1D-46E9-844D-7BE0B2C9EB4C}" destId="{4F5DC98A-8367-4FA4-A685-71910FE0579D}" srcOrd="2" destOrd="0" presId="urn:microsoft.com/office/officeart/2018/2/layout/IconVerticalSolidList"/>
    <dgm:cxn modelId="{8A2E48DA-DC2F-48DC-9809-A7E0756F9799}" type="presParOf" srcId="{98995317-CB1D-46E9-844D-7BE0B2C9EB4C}" destId="{78BC7B22-D2F0-44A0-BE89-829794648CFA}" srcOrd="3" destOrd="0" presId="urn:microsoft.com/office/officeart/2018/2/layout/IconVerticalSolidList"/>
    <dgm:cxn modelId="{51E392F4-C900-4B38-A6F8-776DBBE86C7B}" type="presParOf" srcId="{D8EB97D6-96DD-48B5-995A-29D0BD0E5286}" destId="{50EDFF56-65E2-4C41-8360-228709DBDE3E}" srcOrd="1" destOrd="0" presId="urn:microsoft.com/office/officeart/2018/2/layout/IconVerticalSolidList"/>
    <dgm:cxn modelId="{CEFB883F-CC23-46CE-BFC6-D748CC2F4C79}" type="presParOf" srcId="{D8EB97D6-96DD-48B5-995A-29D0BD0E5286}" destId="{3CEB3898-3BE7-47AC-B0E9-D25CF28548F9}" srcOrd="2" destOrd="0" presId="urn:microsoft.com/office/officeart/2018/2/layout/IconVerticalSolidList"/>
    <dgm:cxn modelId="{17CCB00C-64CC-45A0-97BD-42AE1A6422AC}" type="presParOf" srcId="{3CEB3898-3BE7-47AC-B0E9-D25CF28548F9}" destId="{C8CBB383-B858-4481-A53B-8208043C5A02}" srcOrd="0" destOrd="0" presId="urn:microsoft.com/office/officeart/2018/2/layout/IconVerticalSolidList"/>
    <dgm:cxn modelId="{60C4F0B4-41DF-4A97-A6A0-02D3818A1272}" type="presParOf" srcId="{3CEB3898-3BE7-47AC-B0E9-D25CF28548F9}" destId="{F845F7D8-BF12-44CD-809E-7BBAE3C97099}" srcOrd="1" destOrd="0" presId="urn:microsoft.com/office/officeart/2018/2/layout/IconVerticalSolidList"/>
    <dgm:cxn modelId="{09E1A9F9-82B9-4892-864B-C3894AFE73FE}" type="presParOf" srcId="{3CEB3898-3BE7-47AC-B0E9-D25CF28548F9}" destId="{543BCC59-43CB-479A-A1B9-3E57DE06B4CF}" srcOrd="2" destOrd="0" presId="urn:microsoft.com/office/officeart/2018/2/layout/IconVerticalSolidList"/>
    <dgm:cxn modelId="{F1E57B4D-F9F8-4F3C-96FB-D739DD57C7D2}" type="presParOf" srcId="{3CEB3898-3BE7-47AC-B0E9-D25CF28548F9}" destId="{8F7A4D78-8520-4699-A835-D38D2F967277}" srcOrd="3" destOrd="0" presId="urn:microsoft.com/office/officeart/2018/2/layout/IconVerticalSolidList"/>
    <dgm:cxn modelId="{25498503-A5C6-486F-A7B6-681E1AEBA068}" type="presParOf" srcId="{D8EB97D6-96DD-48B5-995A-29D0BD0E5286}" destId="{656DC2D2-23BC-4748-85AF-F1F0F4A1248B}" srcOrd="3" destOrd="0" presId="urn:microsoft.com/office/officeart/2018/2/layout/IconVerticalSolidList"/>
    <dgm:cxn modelId="{232939A2-C037-464F-84ED-C28A9A8F641B}" type="presParOf" srcId="{D8EB97D6-96DD-48B5-995A-29D0BD0E5286}" destId="{AE620610-FF95-421E-8BAE-E6F812F230ED}" srcOrd="4" destOrd="0" presId="urn:microsoft.com/office/officeart/2018/2/layout/IconVerticalSolidList"/>
    <dgm:cxn modelId="{438AF455-07D9-4C0A-9B7F-7249C81B5365}" type="presParOf" srcId="{AE620610-FF95-421E-8BAE-E6F812F230ED}" destId="{3037CF80-DCB0-46DD-85D4-D6ECBA039886}" srcOrd="0" destOrd="0" presId="urn:microsoft.com/office/officeart/2018/2/layout/IconVerticalSolidList"/>
    <dgm:cxn modelId="{5978E294-1D5B-422D-ADD0-E08934C24B36}" type="presParOf" srcId="{AE620610-FF95-421E-8BAE-E6F812F230ED}" destId="{3108799B-4A17-44B8-A5F4-F16B52D6E4E3}" srcOrd="1" destOrd="0" presId="urn:microsoft.com/office/officeart/2018/2/layout/IconVerticalSolidList"/>
    <dgm:cxn modelId="{39EE3231-2A32-41A3-8DAF-C107959DB658}" type="presParOf" srcId="{AE620610-FF95-421E-8BAE-E6F812F230ED}" destId="{AE738023-82CB-410B-9B34-CF68731F007B}" srcOrd="2" destOrd="0" presId="urn:microsoft.com/office/officeart/2018/2/layout/IconVerticalSolidList"/>
    <dgm:cxn modelId="{4BBC54E8-D04B-4448-AE60-E08B2EE1A4D6}" type="presParOf" srcId="{AE620610-FF95-421E-8BAE-E6F812F230ED}" destId="{9C4C1CB1-7D70-4889-AA7C-9CFE6CFB42D3}" srcOrd="3" destOrd="0" presId="urn:microsoft.com/office/officeart/2018/2/layout/IconVerticalSolidList"/>
    <dgm:cxn modelId="{7B17F4E2-192B-432F-97FC-73583F037510}" type="presParOf" srcId="{D8EB97D6-96DD-48B5-995A-29D0BD0E5286}" destId="{0A5B6D21-CBFB-4043-895E-FE3F8EB44D5A}" srcOrd="5" destOrd="0" presId="urn:microsoft.com/office/officeart/2018/2/layout/IconVerticalSolidList"/>
    <dgm:cxn modelId="{2933663B-0672-4A1E-8C87-F9D3884C5A9A}" type="presParOf" srcId="{D8EB97D6-96DD-48B5-995A-29D0BD0E5286}" destId="{59937165-7676-46DA-9030-0AD408895D7E}" srcOrd="6" destOrd="0" presId="urn:microsoft.com/office/officeart/2018/2/layout/IconVerticalSolidList"/>
    <dgm:cxn modelId="{D287987B-B65A-4715-BB2D-2198B5C753B4}" type="presParOf" srcId="{59937165-7676-46DA-9030-0AD408895D7E}" destId="{743EB497-4F75-4F37-B0FF-2587BCA49F1B}" srcOrd="0" destOrd="0" presId="urn:microsoft.com/office/officeart/2018/2/layout/IconVerticalSolidList"/>
    <dgm:cxn modelId="{302EB41A-9AB8-498E-B8EF-B18ADBF4048D}" type="presParOf" srcId="{59937165-7676-46DA-9030-0AD408895D7E}" destId="{474A5850-DAE3-48A0-8FFD-760925FA55EC}" srcOrd="1" destOrd="0" presId="urn:microsoft.com/office/officeart/2018/2/layout/IconVerticalSolidList"/>
    <dgm:cxn modelId="{B759759C-7785-4315-8FCA-A92430B2226D}" type="presParOf" srcId="{59937165-7676-46DA-9030-0AD408895D7E}" destId="{C22A203F-C99D-4F63-9D10-A67383962AE2}" srcOrd="2" destOrd="0" presId="urn:microsoft.com/office/officeart/2018/2/layout/IconVerticalSolidList"/>
    <dgm:cxn modelId="{00886C72-8E0C-4CF3-92A1-3CF59C416F6E}" type="presParOf" srcId="{59937165-7676-46DA-9030-0AD408895D7E}" destId="{5ED64CBE-0306-4630-AAAF-7056DE759A73}" srcOrd="3" destOrd="0" presId="urn:microsoft.com/office/officeart/2018/2/layout/IconVerticalSolidList"/>
    <dgm:cxn modelId="{65518400-6C1C-46DE-976B-8DEB4D5CEAB6}" type="presParOf" srcId="{D8EB97D6-96DD-48B5-995A-29D0BD0E5286}" destId="{97A06FC0-B947-4F4E-B72C-3B53A612D9D7}" srcOrd="7" destOrd="0" presId="urn:microsoft.com/office/officeart/2018/2/layout/IconVerticalSolidList"/>
    <dgm:cxn modelId="{0BA93C8C-8339-4052-8A21-4F8D8157BFD8}" type="presParOf" srcId="{D8EB97D6-96DD-48B5-995A-29D0BD0E5286}" destId="{BDA88B12-C768-4221-B9F1-9CD527B27388}" srcOrd="8" destOrd="0" presId="urn:microsoft.com/office/officeart/2018/2/layout/IconVerticalSolidList"/>
    <dgm:cxn modelId="{B7AB0350-CF7E-4A33-8251-A148CB854E6F}" type="presParOf" srcId="{BDA88B12-C768-4221-B9F1-9CD527B27388}" destId="{4BAEF2B5-839E-4E8C-AA72-36847834206F}" srcOrd="0" destOrd="0" presId="urn:microsoft.com/office/officeart/2018/2/layout/IconVerticalSolidList"/>
    <dgm:cxn modelId="{AAC182D4-3D74-464F-9307-339B6F697775}" type="presParOf" srcId="{BDA88B12-C768-4221-B9F1-9CD527B27388}" destId="{417266D8-D7C5-4AD1-BA68-849A7CCED206}" srcOrd="1" destOrd="0" presId="urn:microsoft.com/office/officeart/2018/2/layout/IconVerticalSolidList"/>
    <dgm:cxn modelId="{40FC8A53-B84A-4688-9CAA-0726384AF216}" type="presParOf" srcId="{BDA88B12-C768-4221-B9F1-9CD527B27388}" destId="{78D34630-528B-48E5-A0DF-309B804DE02A}" srcOrd="2" destOrd="0" presId="urn:microsoft.com/office/officeart/2018/2/layout/IconVerticalSolidList"/>
    <dgm:cxn modelId="{D2C1A273-93D3-4C63-8C55-9027D86944E0}" type="presParOf" srcId="{BDA88B12-C768-4221-B9F1-9CD527B27388}" destId="{540F4F28-B45A-478F-A515-341989B8F29A}" srcOrd="3" destOrd="0" presId="urn:microsoft.com/office/officeart/2018/2/layout/IconVerticalSolidList"/>
    <dgm:cxn modelId="{9186A23C-3568-4289-9A5D-1E0A75A51ADB}" type="presParOf" srcId="{D8EB97D6-96DD-48B5-995A-29D0BD0E5286}" destId="{FE6AA416-0DBB-4C1C-84FD-B85C2010F994}" srcOrd="9" destOrd="0" presId="urn:microsoft.com/office/officeart/2018/2/layout/IconVerticalSolidList"/>
    <dgm:cxn modelId="{3929699F-09E6-46C3-B3A8-DAA7C91C0154}" type="presParOf" srcId="{D8EB97D6-96DD-48B5-995A-29D0BD0E5286}" destId="{F1E641AE-0102-4226-ADD6-54DB04012A94}" srcOrd="10" destOrd="0" presId="urn:microsoft.com/office/officeart/2018/2/layout/IconVerticalSolidList"/>
    <dgm:cxn modelId="{D12923AE-2DAE-4A0A-8C30-E2E5CB31E1AC}" type="presParOf" srcId="{F1E641AE-0102-4226-ADD6-54DB04012A94}" destId="{4C066CF1-5607-4B6D-9D96-477BA95C9A4A}" srcOrd="0" destOrd="0" presId="urn:microsoft.com/office/officeart/2018/2/layout/IconVerticalSolidList"/>
    <dgm:cxn modelId="{D051D671-0263-4363-BD8C-A53519A68975}" type="presParOf" srcId="{F1E641AE-0102-4226-ADD6-54DB04012A94}" destId="{B27F675A-5A95-4C16-9783-795F596ACE03}" srcOrd="1" destOrd="0" presId="urn:microsoft.com/office/officeart/2018/2/layout/IconVerticalSolidList"/>
    <dgm:cxn modelId="{D4EBBDFB-EFD8-45F9-B1F8-A19EB41B24A0}" type="presParOf" srcId="{F1E641AE-0102-4226-ADD6-54DB04012A94}" destId="{AAE48262-F5BC-4E67-A30F-25DBD294B950}" srcOrd="2" destOrd="0" presId="urn:microsoft.com/office/officeart/2018/2/layout/IconVerticalSolidList"/>
    <dgm:cxn modelId="{A72AFF52-05F8-4239-98E4-C74E9CB1C896}" type="presParOf" srcId="{F1E641AE-0102-4226-ADD6-54DB04012A94}" destId="{39E006CC-5204-4DA2-97AE-691F4802A999}" srcOrd="3" destOrd="0" presId="urn:microsoft.com/office/officeart/2018/2/layout/IconVerticalSolidList"/>
    <dgm:cxn modelId="{409BD8F2-AE90-41C8-B966-E5D2257F74DF}" type="presParOf" srcId="{D8EB97D6-96DD-48B5-995A-29D0BD0E5286}" destId="{3B763C2C-1528-4AFE-AFDC-1EA4CB9CE699}" srcOrd="11" destOrd="0" presId="urn:microsoft.com/office/officeart/2018/2/layout/IconVerticalSolidList"/>
    <dgm:cxn modelId="{C3BF491E-F426-4C3D-BC2B-A504BA32220C}" type="presParOf" srcId="{D8EB97D6-96DD-48B5-995A-29D0BD0E5286}" destId="{20138A3C-3D95-4582-8BD8-765F24160ECA}" srcOrd="12" destOrd="0" presId="urn:microsoft.com/office/officeart/2018/2/layout/IconVerticalSolidList"/>
    <dgm:cxn modelId="{C21BB8AE-DA7C-4C33-9B2C-6CF4EAF84D7F}" type="presParOf" srcId="{20138A3C-3D95-4582-8BD8-765F24160ECA}" destId="{5F82B6F5-8C9C-40AA-9F18-506FCC2CF56C}" srcOrd="0" destOrd="0" presId="urn:microsoft.com/office/officeart/2018/2/layout/IconVerticalSolidList"/>
    <dgm:cxn modelId="{5C5EBCA8-3947-4240-A6D4-4811A1EEC938}" type="presParOf" srcId="{20138A3C-3D95-4582-8BD8-765F24160ECA}" destId="{0A19EB4F-D637-42D3-9D11-A606DB8EA3BB}" srcOrd="1" destOrd="0" presId="urn:microsoft.com/office/officeart/2018/2/layout/IconVerticalSolidList"/>
    <dgm:cxn modelId="{7056B285-6EAE-4D6D-A446-8D455E2743A2}" type="presParOf" srcId="{20138A3C-3D95-4582-8BD8-765F24160ECA}" destId="{CF1183C9-39D2-42B4-A301-C0F3988B4D73}" srcOrd="2" destOrd="0" presId="urn:microsoft.com/office/officeart/2018/2/layout/IconVerticalSolidList"/>
    <dgm:cxn modelId="{853BD3E9-D953-4758-A87B-B3939236D9C4}" type="presParOf" srcId="{20138A3C-3D95-4582-8BD8-765F24160ECA}" destId="{8CF20EA3-A8CE-433A-954B-21DCCCA6E653}" srcOrd="3" destOrd="0" presId="urn:microsoft.com/office/officeart/2018/2/layout/IconVerticalSolidList"/>
    <dgm:cxn modelId="{5FE621B3-C394-411A-8B74-B4019B4CC1E4}" type="presParOf" srcId="{D8EB97D6-96DD-48B5-995A-29D0BD0E5286}" destId="{46F6A9DF-E96B-4EC1-8F51-3B593BD7E9F6}" srcOrd="13" destOrd="0" presId="urn:microsoft.com/office/officeart/2018/2/layout/IconVerticalSolidList"/>
    <dgm:cxn modelId="{573D9F3E-FE27-402C-9C63-EC69D697D373}" type="presParOf" srcId="{D8EB97D6-96DD-48B5-995A-29D0BD0E5286}" destId="{7CF0DE78-94BD-4938-8620-98C4180085F0}" srcOrd="14" destOrd="0" presId="urn:microsoft.com/office/officeart/2018/2/layout/IconVerticalSolidList"/>
    <dgm:cxn modelId="{1E8F3835-50B7-4A76-A5E6-8E4E19C24535}" type="presParOf" srcId="{7CF0DE78-94BD-4938-8620-98C4180085F0}" destId="{E69C947F-12C9-4248-B849-0DD1A756D026}" srcOrd="0" destOrd="0" presId="urn:microsoft.com/office/officeart/2018/2/layout/IconVerticalSolidList"/>
    <dgm:cxn modelId="{DFEFEE5C-E0E0-4799-87EC-AEDF7EB34EFD}" type="presParOf" srcId="{7CF0DE78-94BD-4938-8620-98C4180085F0}" destId="{55853E42-E5DD-4455-9DF9-648E8E3A1429}" srcOrd="1" destOrd="0" presId="urn:microsoft.com/office/officeart/2018/2/layout/IconVerticalSolidList"/>
    <dgm:cxn modelId="{BB80DAAF-68AC-464A-B03A-B6B4D98BFD2A}" type="presParOf" srcId="{7CF0DE78-94BD-4938-8620-98C4180085F0}" destId="{45F10A1C-6682-41B2-A43E-939A4F1953F8}" srcOrd="2" destOrd="0" presId="urn:microsoft.com/office/officeart/2018/2/layout/IconVerticalSolidList"/>
    <dgm:cxn modelId="{8F5B9A58-69BD-4C7B-B635-A056F4D00506}" type="presParOf" srcId="{7CF0DE78-94BD-4938-8620-98C4180085F0}" destId="{BC4894DE-5B7C-4E59-B9CB-2A0078FE24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EA9534-5B6D-4066-8D77-EF52D2D1F6AC}"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93AA616C-45CB-4769-9900-8A14B1A925F4}">
      <dgm:prSet/>
      <dgm:spPr/>
      <dgm:t>
        <a:bodyPr/>
        <a:lstStyle/>
        <a:p>
          <a:r>
            <a:rPr lang="en-GB" b="1" dirty="0">
              <a:solidFill>
                <a:srgbClr val="FFFF00"/>
              </a:solidFill>
            </a:rPr>
            <a:t>Once security team has been altered to an InfoSec threat, complete the following steps:</a:t>
          </a:r>
          <a:endParaRPr lang="en-US" b="1" dirty="0">
            <a:solidFill>
              <a:srgbClr val="FFFF00"/>
            </a:solidFill>
          </a:endParaRPr>
        </a:p>
      </dgm:t>
    </dgm:pt>
    <dgm:pt modelId="{76B0901A-8E40-4DA4-9A57-2BE14B6EC318}" type="parTrans" cxnId="{323BA8E2-8952-4A5D-9290-60165C221DEC}">
      <dgm:prSet/>
      <dgm:spPr/>
      <dgm:t>
        <a:bodyPr/>
        <a:lstStyle/>
        <a:p>
          <a:endParaRPr lang="en-US"/>
        </a:p>
      </dgm:t>
    </dgm:pt>
    <dgm:pt modelId="{A9DEE390-5BC7-44D2-A9D6-A53F602CB544}" type="sibTrans" cxnId="{323BA8E2-8952-4A5D-9290-60165C221DEC}">
      <dgm:prSet/>
      <dgm:spPr/>
      <dgm:t>
        <a:bodyPr/>
        <a:lstStyle/>
        <a:p>
          <a:endParaRPr lang="en-US"/>
        </a:p>
      </dgm:t>
    </dgm:pt>
    <dgm:pt modelId="{77057437-5008-4F96-BB1F-15B94CB4BCD1}">
      <dgm:prSet/>
      <dgm:spPr/>
      <dgm:t>
        <a:bodyPr/>
        <a:lstStyle/>
        <a:p>
          <a:r>
            <a:rPr lang="en-GB"/>
            <a:t>Gather team and reference your incident response plan.</a:t>
          </a:r>
          <a:endParaRPr lang="en-US"/>
        </a:p>
      </dgm:t>
    </dgm:pt>
    <dgm:pt modelId="{1CE1DB22-FB8A-473C-8E63-47A063283844}" type="parTrans" cxnId="{87D78148-5620-4915-B413-15EA640BD304}">
      <dgm:prSet/>
      <dgm:spPr/>
      <dgm:t>
        <a:bodyPr/>
        <a:lstStyle/>
        <a:p>
          <a:endParaRPr lang="en-US"/>
        </a:p>
      </dgm:t>
    </dgm:pt>
    <dgm:pt modelId="{82EF1FBA-9A60-4FBD-BC01-5FAD570EC56D}" type="sibTrans" cxnId="{87D78148-5620-4915-B413-15EA640BD304}">
      <dgm:prSet/>
      <dgm:spPr/>
      <dgm:t>
        <a:bodyPr/>
        <a:lstStyle/>
        <a:p>
          <a:endParaRPr lang="en-US"/>
        </a:p>
      </dgm:t>
    </dgm:pt>
    <dgm:pt modelId="{C79BCCFB-8FF7-44CF-B12B-E552E8ECBEC4}">
      <dgm:prSet/>
      <dgm:spPr/>
      <dgm:t>
        <a:bodyPr/>
        <a:lstStyle/>
        <a:p>
          <a:r>
            <a:rPr lang="en-GB"/>
            <a:t>Identify the source of the threat.</a:t>
          </a:r>
          <a:endParaRPr lang="en-US"/>
        </a:p>
      </dgm:t>
    </dgm:pt>
    <dgm:pt modelId="{D191C8DD-9E89-43D8-9FA4-AF465388D0C7}" type="parTrans" cxnId="{D7071276-3B85-4C14-8408-7DC053F0A006}">
      <dgm:prSet/>
      <dgm:spPr/>
      <dgm:t>
        <a:bodyPr/>
        <a:lstStyle/>
        <a:p>
          <a:endParaRPr lang="en-US"/>
        </a:p>
      </dgm:t>
    </dgm:pt>
    <dgm:pt modelId="{491ADE34-C380-4908-AD6C-4BAB7CE1850C}" type="sibTrans" cxnId="{D7071276-3B85-4C14-8408-7DC053F0A006}">
      <dgm:prSet/>
      <dgm:spPr/>
      <dgm:t>
        <a:bodyPr/>
        <a:lstStyle/>
        <a:p>
          <a:endParaRPr lang="en-US"/>
        </a:p>
      </dgm:t>
    </dgm:pt>
    <dgm:pt modelId="{D6FB4066-D0F0-4F12-9684-2BAD1E77F4C9}">
      <dgm:prSet/>
      <dgm:spPr/>
      <dgm:t>
        <a:bodyPr/>
        <a:lstStyle/>
        <a:p>
          <a:r>
            <a:rPr lang="en-GB"/>
            <a:t>Perform actions to contain and remediate the threat.</a:t>
          </a:r>
          <a:endParaRPr lang="en-US"/>
        </a:p>
      </dgm:t>
    </dgm:pt>
    <dgm:pt modelId="{BC9A89A6-0A26-4390-BF00-258C226ACFC1}" type="parTrans" cxnId="{E83DB863-50DA-4A20-8F53-DA2645113056}">
      <dgm:prSet/>
      <dgm:spPr/>
      <dgm:t>
        <a:bodyPr/>
        <a:lstStyle/>
        <a:p>
          <a:endParaRPr lang="en-US"/>
        </a:p>
      </dgm:t>
    </dgm:pt>
    <dgm:pt modelId="{DDC2846D-72B5-49B4-A433-5E6654A2FE75}" type="sibTrans" cxnId="{E83DB863-50DA-4A20-8F53-DA2645113056}">
      <dgm:prSet/>
      <dgm:spPr/>
      <dgm:t>
        <a:bodyPr/>
        <a:lstStyle/>
        <a:p>
          <a:endParaRPr lang="en-US"/>
        </a:p>
      </dgm:t>
    </dgm:pt>
    <dgm:pt modelId="{561EF73A-F38C-400B-87B5-FF82B4D094C2}">
      <dgm:prSet/>
      <dgm:spPr/>
      <dgm:t>
        <a:bodyPr/>
        <a:lstStyle/>
        <a:p>
          <a:r>
            <a:rPr lang="en-GB"/>
            <a:t>Evaluate any damage.</a:t>
          </a:r>
          <a:endParaRPr lang="en-US"/>
        </a:p>
      </dgm:t>
    </dgm:pt>
    <dgm:pt modelId="{79B5E84C-95DA-409F-9796-28B78BDF56FB}" type="parTrans" cxnId="{78093E72-BCBF-4917-9087-D637A928A2F3}">
      <dgm:prSet/>
      <dgm:spPr/>
      <dgm:t>
        <a:bodyPr/>
        <a:lstStyle/>
        <a:p>
          <a:endParaRPr lang="en-US"/>
        </a:p>
      </dgm:t>
    </dgm:pt>
    <dgm:pt modelId="{A405E7AB-7D39-4FD9-8755-7D33E09618F6}" type="sibTrans" cxnId="{78093E72-BCBF-4917-9087-D637A928A2F3}">
      <dgm:prSet/>
      <dgm:spPr/>
      <dgm:t>
        <a:bodyPr/>
        <a:lstStyle/>
        <a:p>
          <a:endParaRPr lang="en-US"/>
        </a:p>
      </dgm:t>
    </dgm:pt>
    <dgm:pt modelId="{BD2E6B1B-FED9-4A8F-B9C8-E6BF2CB49600}">
      <dgm:prSet/>
      <dgm:spPr/>
      <dgm:t>
        <a:bodyPr/>
        <a:lstStyle/>
        <a:p>
          <a:r>
            <a:rPr lang="en-GB"/>
            <a:t>Notify relevant parties.</a:t>
          </a:r>
          <a:endParaRPr lang="en-US"/>
        </a:p>
      </dgm:t>
    </dgm:pt>
    <dgm:pt modelId="{38D3EDDB-60DD-4CF9-8683-41B5488FD444}" type="parTrans" cxnId="{020D2A18-1D4A-4389-A3F6-2CAFFABF3A84}">
      <dgm:prSet/>
      <dgm:spPr/>
      <dgm:t>
        <a:bodyPr/>
        <a:lstStyle/>
        <a:p>
          <a:endParaRPr lang="en-US"/>
        </a:p>
      </dgm:t>
    </dgm:pt>
    <dgm:pt modelId="{F13DEB4E-817F-4A0A-8F3E-3F807D272509}" type="sibTrans" cxnId="{020D2A18-1D4A-4389-A3F6-2CAFFABF3A84}">
      <dgm:prSet/>
      <dgm:spPr/>
      <dgm:t>
        <a:bodyPr/>
        <a:lstStyle/>
        <a:p>
          <a:endParaRPr lang="en-US"/>
        </a:p>
      </dgm:t>
    </dgm:pt>
    <dgm:pt modelId="{40845617-2A26-43F8-9ED4-F9CDE139223D}" type="pres">
      <dgm:prSet presAssocID="{ABEA9534-5B6D-4066-8D77-EF52D2D1F6AC}" presName="Name0" presStyleCnt="0">
        <dgm:presLayoutVars>
          <dgm:dir/>
          <dgm:resizeHandles val="exact"/>
        </dgm:presLayoutVars>
      </dgm:prSet>
      <dgm:spPr/>
    </dgm:pt>
    <dgm:pt modelId="{69FE8433-1B43-4538-86EB-23AB39CB5E7F}" type="pres">
      <dgm:prSet presAssocID="{93AA616C-45CB-4769-9900-8A14B1A925F4}" presName="node" presStyleLbl="node1" presStyleIdx="0" presStyleCnt="6">
        <dgm:presLayoutVars>
          <dgm:bulletEnabled val="1"/>
        </dgm:presLayoutVars>
      </dgm:prSet>
      <dgm:spPr/>
    </dgm:pt>
    <dgm:pt modelId="{1EB11429-D56D-4CE1-BF88-8E4C9FC34291}" type="pres">
      <dgm:prSet presAssocID="{A9DEE390-5BC7-44D2-A9D6-A53F602CB544}" presName="sibTrans" presStyleLbl="sibTrans1D1" presStyleIdx="0" presStyleCnt="5"/>
      <dgm:spPr/>
    </dgm:pt>
    <dgm:pt modelId="{97544BE3-4848-4229-B039-34CE23A943AA}" type="pres">
      <dgm:prSet presAssocID="{A9DEE390-5BC7-44D2-A9D6-A53F602CB544}" presName="connectorText" presStyleLbl="sibTrans1D1" presStyleIdx="0" presStyleCnt="5"/>
      <dgm:spPr/>
    </dgm:pt>
    <dgm:pt modelId="{43BC8C76-04C2-41E7-95AC-473010E2681C}" type="pres">
      <dgm:prSet presAssocID="{77057437-5008-4F96-BB1F-15B94CB4BCD1}" presName="node" presStyleLbl="node1" presStyleIdx="1" presStyleCnt="6">
        <dgm:presLayoutVars>
          <dgm:bulletEnabled val="1"/>
        </dgm:presLayoutVars>
      </dgm:prSet>
      <dgm:spPr/>
    </dgm:pt>
    <dgm:pt modelId="{7A915780-B81A-4B33-8997-C651FE77DD38}" type="pres">
      <dgm:prSet presAssocID="{82EF1FBA-9A60-4FBD-BC01-5FAD570EC56D}" presName="sibTrans" presStyleLbl="sibTrans1D1" presStyleIdx="1" presStyleCnt="5"/>
      <dgm:spPr/>
    </dgm:pt>
    <dgm:pt modelId="{F686AA54-96EE-44AA-92CE-61272647FBA2}" type="pres">
      <dgm:prSet presAssocID="{82EF1FBA-9A60-4FBD-BC01-5FAD570EC56D}" presName="connectorText" presStyleLbl="sibTrans1D1" presStyleIdx="1" presStyleCnt="5"/>
      <dgm:spPr/>
    </dgm:pt>
    <dgm:pt modelId="{96170BD4-FC63-4BB6-B2BD-51AA3087A85E}" type="pres">
      <dgm:prSet presAssocID="{C79BCCFB-8FF7-44CF-B12B-E552E8ECBEC4}" presName="node" presStyleLbl="node1" presStyleIdx="2" presStyleCnt="6">
        <dgm:presLayoutVars>
          <dgm:bulletEnabled val="1"/>
        </dgm:presLayoutVars>
      </dgm:prSet>
      <dgm:spPr/>
    </dgm:pt>
    <dgm:pt modelId="{B976076F-CE65-400E-B4DB-F2348FE3C6D7}" type="pres">
      <dgm:prSet presAssocID="{491ADE34-C380-4908-AD6C-4BAB7CE1850C}" presName="sibTrans" presStyleLbl="sibTrans1D1" presStyleIdx="2" presStyleCnt="5"/>
      <dgm:spPr/>
    </dgm:pt>
    <dgm:pt modelId="{3A67CAC2-7D28-4832-BFE3-311BA2A8AF93}" type="pres">
      <dgm:prSet presAssocID="{491ADE34-C380-4908-AD6C-4BAB7CE1850C}" presName="connectorText" presStyleLbl="sibTrans1D1" presStyleIdx="2" presStyleCnt="5"/>
      <dgm:spPr/>
    </dgm:pt>
    <dgm:pt modelId="{ACB3B9E1-0B7A-451E-9E4C-D9582B6A4359}" type="pres">
      <dgm:prSet presAssocID="{D6FB4066-D0F0-4F12-9684-2BAD1E77F4C9}" presName="node" presStyleLbl="node1" presStyleIdx="3" presStyleCnt="6">
        <dgm:presLayoutVars>
          <dgm:bulletEnabled val="1"/>
        </dgm:presLayoutVars>
      </dgm:prSet>
      <dgm:spPr/>
    </dgm:pt>
    <dgm:pt modelId="{7F6D10DD-3728-49F2-A646-5A91504D4255}" type="pres">
      <dgm:prSet presAssocID="{DDC2846D-72B5-49B4-A433-5E6654A2FE75}" presName="sibTrans" presStyleLbl="sibTrans1D1" presStyleIdx="3" presStyleCnt="5"/>
      <dgm:spPr/>
    </dgm:pt>
    <dgm:pt modelId="{1FD4E401-AF1D-41B5-B3F7-AD4A9C694044}" type="pres">
      <dgm:prSet presAssocID="{DDC2846D-72B5-49B4-A433-5E6654A2FE75}" presName="connectorText" presStyleLbl="sibTrans1D1" presStyleIdx="3" presStyleCnt="5"/>
      <dgm:spPr/>
    </dgm:pt>
    <dgm:pt modelId="{D9525DB5-ECFF-4EEB-A33A-FD6F95E7337F}" type="pres">
      <dgm:prSet presAssocID="{561EF73A-F38C-400B-87B5-FF82B4D094C2}" presName="node" presStyleLbl="node1" presStyleIdx="4" presStyleCnt="6">
        <dgm:presLayoutVars>
          <dgm:bulletEnabled val="1"/>
        </dgm:presLayoutVars>
      </dgm:prSet>
      <dgm:spPr/>
    </dgm:pt>
    <dgm:pt modelId="{47209C85-AD15-4452-8812-6B30A4D4B5EC}" type="pres">
      <dgm:prSet presAssocID="{A405E7AB-7D39-4FD9-8755-7D33E09618F6}" presName="sibTrans" presStyleLbl="sibTrans1D1" presStyleIdx="4" presStyleCnt="5"/>
      <dgm:spPr/>
    </dgm:pt>
    <dgm:pt modelId="{ED35F42C-EBB2-4304-A1FA-3ED0BB0F2997}" type="pres">
      <dgm:prSet presAssocID="{A405E7AB-7D39-4FD9-8755-7D33E09618F6}" presName="connectorText" presStyleLbl="sibTrans1D1" presStyleIdx="4" presStyleCnt="5"/>
      <dgm:spPr/>
    </dgm:pt>
    <dgm:pt modelId="{97011E0A-B937-42A9-A064-255869C8E245}" type="pres">
      <dgm:prSet presAssocID="{BD2E6B1B-FED9-4A8F-B9C8-E6BF2CB49600}" presName="node" presStyleLbl="node1" presStyleIdx="5" presStyleCnt="6">
        <dgm:presLayoutVars>
          <dgm:bulletEnabled val="1"/>
        </dgm:presLayoutVars>
      </dgm:prSet>
      <dgm:spPr/>
    </dgm:pt>
  </dgm:ptLst>
  <dgm:cxnLst>
    <dgm:cxn modelId="{020D2A18-1D4A-4389-A3F6-2CAFFABF3A84}" srcId="{ABEA9534-5B6D-4066-8D77-EF52D2D1F6AC}" destId="{BD2E6B1B-FED9-4A8F-B9C8-E6BF2CB49600}" srcOrd="5" destOrd="0" parTransId="{38D3EDDB-60DD-4CF9-8683-41B5488FD444}" sibTransId="{F13DEB4E-817F-4A0A-8F3E-3F807D272509}"/>
    <dgm:cxn modelId="{1DA7FA18-1B6A-46FC-BC98-313A69D10E48}" type="presOf" srcId="{DDC2846D-72B5-49B4-A433-5E6654A2FE75}" destId="{1FD4E401-AF1D-41B5-B3F7-AD4A9C694044}" srcOrd="1" destOrd="0" presId="urn:microsoft.com/office/officeart/2016/7/layout/RepeatingBendingProcessNew"/>
    <dgm:cxn modelId="{9CBD1920-01EF-40F1-8C5E-C434C696A974}" type="presOf" srcId="{82EF1FBA-9A60-4FBD-BC01-5FAD570EC56D}" destId="{F686AA54-96EE-44AA-92CE-61272647FBA2}" srcOrd="1" destOrd="0" presId="urn:microsoft.com/office/officeart/2016/7/layout/RepeatingBendingProcessNew"/>
    <dgm:cxn modelId="{107BC422-A88A-4858-BAA4-5389FEEA9C1A}" type="presOf" srcId="{93AA616C-45CB-4769-9900-8A14B1A925F4}" destId="{69FE8433-1B43-4538-86EB-23AB39CB5E7F}" srcOrd="0" destOrd="0" presId="urn:microsoft.com/office/officeart/2016/7/layout/RepeatingBendingProcessNew"/>
    <dgm:cxn modelId="{C0F8815D-8CA2-43BF-BEF4-E87BFC4B44D2}" type="presOf" srcId="{77057437-5008-4F96-BB1F-15B94CB4BCD1}" destId="{43BC8C76-04C2-41E7-95AC-473010E2681C}" srcOrd="0" destOrd="0" presId="urn:microsoft.com/office/officeart/2016/7/layout/RepeatingBendingProcessNew"/>
    <dgm:cxn modelId="{E83DB863-50DA-4A20-8F53-DA2645113056}" srcId="{ABEA9534-5B6D-4066-8D77-EF52D2D1F6AC}" destId="{D6FB4066-D0F0-4F12-9684-2BAD1E77F4C9}" srcOrd="3" destOrd="0" parTransId="{BC9A89A6-0A26-4390-BF00-258C226ACFC1}" sibTransId="{DDC2846D-72B5-49B4-A433-5E6654A2FE75}"/>
    <dgm:cxn modelId="{609C6945-EFB0-4B6D-AC11-DB49B7AE85E9}" type="presOf" srcId="{A9DEE390-5BC7-44D2-A9D6-A53F602CB544}" destId="{1EB11429-D56D-4CE1-BF88-8E4C9FC34291}" srcOrd="0" destOrd="0" presId="urn:microsoft.com/office/officeart/2016/7/layout/RepeatingBendingProcessNew"/>
    <dgm:cxn modelId="{87D78148-5620-4915-B413-15EA640BD304}" srcId="{ABEA9534-5B6D-4066-8D77-EF52D2D1F6AC}" destId="{77057437-5008-4F96-BB1F-15B94CB4BCD1}" srcOrd="1" destOrd="0" parTransId="{1CE1DB22-FB8A-473C-8E63-47A063283844}" sibTransId="{82EF1FBA-9A60-4FBD-BC01-5FAD570EC56D}"/>
    <dgm:cxn modelId="{BAC0C069-B7E4-433E-B623-3E0865A8AE3E}" type="presOf" srcId="{A405E7AB-7D39-4FD9-8755-7D33E09618F6}" destId="{47209C85-AD15-4452-8812-6B30A4D4B5EC}" srcOrd="0" destOrd="0" presId="urn:microsoft.com/office/officeart/2016/7/layout/RepeatingBendingProcessNew"/>
    <dgm:cxn modelId="{8293F04B-0195-4B2A-9FBB-76F583C1C6D4}" type="presOf" srcId="{A405E7AB-7D39-4FD9-8755-7D33E09618F6}" destId="{ED35F42C-EBB2-4304-A1FA-3ED0BB0F2997}" srcOrd="1" destOrd="0" presId="urn:microsoft.com/office/officeart/2016/7/layout/RepeatingBendingProcessNew"/>
    <dgm:cxn modelId="{78093E72-BCBF-4917-9087-D637A928A2F3}" srcId="{ABEA9534-5B6D-4066-8D77-EF52D2D1F6AC}" destId="{561EF73A-F38C-400B-87B5-FF82B4D094C2}" srcOrd="4" destOrd="0" parTransId="{79B5E84C-95DA-409F-9796-28B78BDF56FB}" sibTransId="{A405E7AB-7D39-4FD9-8755-7D33E09618F6}"/>
    <dgm:cxn modelId="{D7071276-3B85-4C14-8408-7DC053F0A006}" srcId="{ABEA9534-5B6D-4066-8D77-EF52D2D1F6AC}" destId="{C79BCCFB-8FF7-44CF-B12B-E552E8ECBEC4}" srcOrd="2" destOrd="0" parTransId="{D191C8DD-9E89-43D8-9FA4-AF465388D0C7}" sibTransId="{491ADE34-C380-4908-AD6C-4BAB7CE1850C}"/>
    <dgm:cxn modelId="{C7DCD07C-7268-40D8-9593-04F53C5C2A89}" type="presOf" srcId="{491ADE34-C380-4908-AD6C-4BAB7CE1850C}" destId="{B976076F-CE65-400E-B4DB-F2348FE3C6D7}" srcOrd="0" destOrd="0" presId="urn:microsoft.com/office/officeart/2016/7/layout/RepeatingBendingProcessNew"/>
    <dgm:cxn modelId="{9B0A9A95-41BE-498C-8998-0C85ADEC41EB}" type="presOf" srcId="{D6FB4066-D0F0-4F12-9684-2BAD1E77F4C9}" destId="{ACB3B9E1-0B7A-451E-9E4C-D9582B6A4359}" srcOrd="0" destOrd="0" presId="urn:microsoft.com/office/officeart/2016/7/layout/RepeatingBendingProcessNew"/>
    <dgm:cxn modelId="{FAB8109F-A551-4948-A3DE-3E3854D56A14}" type="presOf" srcId="{561EF73A-F38C-400B-87B5-FF82B4D094C2}" destId="{D9525DB5-ECFF-4EEB-A33A-FD6F95E7337F}" srcOrd="0" destOrd="0" presId="urn:microsoft.com/office/officeart/2016/7/layout/RepeatingBendingProcessNew"/>
    <dgm:cxn modelId="{82C922A3-F5F2-4FFE-8CD8-17DB80FB7E27}" type="presOf" srcId="{DDC2846D-72B5-49B4-A433-5E6654A2FE75}" destId="{7F6D10DD-3728-49F2-A646-5A91504D4255}" srcOrd="0" destOrd="0" presId="urn:microsoft.com/office/officeart/2016/7/layout/RepeatingBendingProcessNew"/>
    <dgm:cxn modelId="{847BC6A3-E331-4B2D-9102-64F3B4D42D62}" type="presOf" srcId="{BD2E6B1B-FED9-4A8F-B9C8-E6BF2CB49600}" destId="{97011E0A-B937-42A9-A064-255869C8E245}" srcOrd="0" destOrd="0" presId="urn:microsoft.com/office/officeart/2016/7/layout/RepeatingBendingProcessNew"/>
    <dgm:cxn modelId="{36ECF2C1-AC20-40BD-A7C0-E12BB63CEDC6}" type="presOf" srcId="{A9DEE390-5BC7-44D2-A9D6-A53F602CB544}" destId="{97544BE3-4848-4229-B039-34CE23A943AA}" srcOrd="1" destOrd="0" presId="urn:microsoft.com/office/officeart/2016/7/layout/RepeatingBendingProcessNew"/>
    <dgm:cxn modelId="{917D02D8-559A-4914-A289-70E854742A4A}" type="presOf" srcId="{82EF1FBA-9A60-4FBD-BC01-5FAD570EC56D}" destId="{7A915780-B81A-4B33-8997-C651FE77DD38}" srcOrd="0" destOrd="0" presId="urn:microsoft.com/office/officeart/2016/7/layout/RepeatingBendingProcessNew"/>
    <dgm:cxn modelId="{157A1EDB-37D1-49D1-AE00-E9E16D0DF637}" type="presOf" srcId="{C79BCCFB-8FF7-44CF-B12B-E552E8ECBEC4}" destId="{96170BD4-FC63-4BB6-B2BD-51AA3087A85E}" srcOrd="0" destOrd="0" presId="urn:microsoft.com/office/officeart/2016/7/layout/RepeatingBendingProcessNew"/>
    <dgm:cxn modelId="{323BA8E2-8952-4A5D-9290-60165C221DEC}" srcId="{ABEA9534-5B6D-4066-8D77-EF52D2D1F6AC}" destId="{93AA616C-45CB-4769-9900-8A14B1A925F4}" srcOrd="0" destOrd="0" parTransId="{76B0901A-8E40-4DA4-9A57-2BE14B6EC318}" sibTransId="{A9DEE390-5BC7-44D2-A9D6-A53F602CB544}"/>
    <dgm:cxn modelId="{913940EA-2D14-4530-BF6F-1ED46077FA50}" type="presOf" srcId="{ABEA9534-5B6D-4066-8D77-EF52D2D1F6AC}" destId="{40845617-2A26-43F8-9ED4-F9CDE139223D}" srcOrd="0" destOrd="0" presId="urn:microsoft.com/office/officeart/2016/7/layout/RepeatingBendingProcessNew"/>
    <dgm:cxn modelId="{653B6DF2-9CCB-497F-9F5C-59C6EA490FD0}" type="presOf" srcId="{491ADE34-C380-4908-AD6C-4BAB7CE1850C}" destId="{3A67CAC2-7D28-4832-BFE3-311BA2A8AF93}" srcOrd="1" destOrd="0" presId="urn:microsoft.com/office/officeart/2016/7/layout/RepeatingBendingProcessNew"/>
    <dgm:cxn modelId="{462B7E7B-C05A-4E19-B51F-565B25F96756}" type="presParOf" srcId="{40845617-2A26-43F8-9ED4-F9CDE139223D}" destId="{69FE8433-1B43-4538-86EB-23AB39CB5E7F}" srcOrd="0" destOrd="0" presId="urn:microsoft.com/office/officeart/2016/7/layout/RepeatingBendingProcessNew"/>
    <dgm:cxn modelId="{709D0043-019C-4A71-A6CF-2A657762059F}" type="presParOf" srcId="{40845617-2A26-43F8-9ED4-F9CDE139223D}" destId="{1EB11429-D56D-4CE1-BF88-8E4C9FC34291}" srcOrd="1" destOrd="0" presId="urn:microsoft.com/office/officeart/2016/7/layout/RepeatingBendingProcessNew"/>
    <dgm:cxn modelId="{37039170-F659-442E-8823-C5B1219118A7}" type="presParOf" srcId="{1EB11429-D56D-4CE1-BF88-8E4C9FC34291}" destId="{97544BE3-4848-4229-B039-34CE23A943AA}" srcOrd="0" destOrd="0" presId="urn:microsoft.com/office/officeart/2016/7/layout/RepeatingBendingProcessNew"/>
    <dgm:cxn modelId="{7EC3602A-E4FF-4ED3-851F-EE93BA6BE8FE}" type="presParOf" srcId="{40845617-2A26-43F8-9ED4-F9CDE139223D}" destId="{43BC8C76-04C2-41E7-95AC-473010E2681C}" srcOrd="2" destOrd="0" presId="urn:microsoft.com/office/officeart/2016/7/layout/RepeatingBendingProcessNew"/>
    <dgm:cxn modelId="{024BF192-BC9E-4796-B3DB-4A9D1CBF1E54}" type="presParOf" srcId="{40845617-2A26-43F8-9ED4-F9CDE139223D}" destId="{7A915780-B81A-4B33-8997-C651FE77DD38}" srcOrd="3" destOrd="0" presId="urn:microsoft.com/office/officeart/2016/7/layout/RepeatingBendingProcessNew"/>
    <dgm:cxn modelId="{108CAEDE-21B9-435F-8C19-30C2D3E7DD57}" type="presParOf" srcId="{7A915780-B81A-4B33-8997-C651FE77DD38}" destId="{F686AA54-96EE-44AA-92CE-61272647FBA2}" srcOrd="0" destOrd="0" presId="urn:microsoft.com/office/officeart/2016/7/layout/RepeatingBendingProcessNew"/>
    <dgm:cxn modelId="{1D07CE95-79E1-4F47-8D6D-88F794A164AF}" type="presParOf" srcId="{40845617-2A26-43F8-9ED4-F9CDE139223D}" destId="{96170BD4-FC63-4BB6-B2BD-51AA3087A85E}" srcOrd="4" destOrd="0" presId="urn:microsoft.com/office/officeart/2016/7/layout/RepeatingBendingProcessNew"/>
    <dgm:cxn modelId="{3654D561-3745-44DA-9229-618855FD8C3D}" type="presParOf" srcId="{40845617-2A26-43F8-9ED4-F9CDE139223D}" destId="{B976076F-CE65-400E-B4DB-F2348FE3C6D7}" srcOrd="5" destOrd="0" presId="urn:microsoft.com/office/officeart/2016/7/layout/RepeatingBendingProcessNew"/>
    <dgm:cxn modelId="{3CC5563B-DF13-487E-9409-61E71646BA9B}" type="presParOf" srcId="{B976076F-CE65-400E-B4DB-F2348FE3C6D7}" destId="{3A67CAC2-7D28-4832-BFE3-311BA2A8AF93}" srcOrd="0" destOrd="0" presId="urn:microsoft.com/office/officeart/2016/7/layout/RepeatingBendingProcessNew"/>
    <dgm:cxn modelId="{848BC960-F53D-480A-A2F9-48832E3B4628}" type="presParOf" srcId="{40845617-2A26-43F8-9ED4-F9CDE139223D}" destId="{ACB3B9E1-0B7A-451E-9E4C-D9582B6A4359}" srcOrd="6" destOrd="0" presId="urn:microsoft.com/office/officeart/2016/7/layout/RepeatingBendingProcessNew"/>
    <dgm:cxn modelId="{C929C21B-075B-47F8-92A4-BD92C638D871}" type="presParOf" srcId="{40845617-2A26-43F8-9ED4-F9CDE139223D}" destId="{7F6D10DD-3728-49F2-A646-5A91504D4255}" srcOrd="7" destOrd="0" presId="urn:microsoft.com/office/officeart/2016/7/layout/RepeatingBendingProcessNew"/>
    <dgm:cxn modelId="{41B1D7AF-E441-499D-83B7-89CE3140B622}" type="presParOf" srcId="{7F6D10DD-3728-49F2-A646-5A91504D4255}" destId="{1FD4E401-AF1D-41B5-B3F7-AD4A9C694044}" srcOrd="0" destOrd="0" presId="urn:microsoft.com/office/officeart/2016/7/layout/RepeatingBendingProcessNew"/>
    <dgm:cxn modelId="{75995235-9BAC-4558-9DDA-DE448097DF98}" type="presParOf" srcId="{40845617-2A26-43F8-9ED4-F9CDE139223D}" destId="{D9525DB5-ECFF-4EEB-A33A-FD6F95E7337F}" srcOrd="8" destOrd="0" presId="urn:microsoft.com/office/officeart/2016/7/layout/RepeatingBendingProcessNew"/>
    <dgm:cxn modelId="{8B2A74AB-A39D-4493-A4EE-5A37F33765FF}" type="presParOf" srcId="{40845617-2A26-43F8-9ED4-F9CDE139223D}" destId="{47209C85-AD15-4452-8812-6B30A4D4B5EC}" srcOrd="9" destOrd="0" presId="urn:microsoft.com/office/officeart/2016/7/layout/RepeatingBendingProcessNew"/>
    <dgm:cxn modelId="{CCCE3D27-3C12-4868-B4D5-AF894F36524D}" type="presParOf" srcId="{47209C85-AD15-4452-8812-6B30A4D4B5EC}" destId="{ED35F42C-EBB2-4304-A1FA-3ED0BB0F2997}" srcOrd="0" destOrd="0" presId="urn:microsoft.com/office/officeart/2016/7/layout/RepeatingBendingProcessNew"/>
    <dgm:cxn modelId="{9B8C96B2-A938-4BB2-8672-5570B0510D24}" type="presParOf" srcId="{40845617-2A26-43F8-9ED4-F9CDE139223D}" destId="{97011E0A-B937-42A9-A064-255869C8E245}"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745ED-DE51-4D5A-B843-A32E56D07AD0}">
      <dsp:nvSpPr>
        <dsp:cNvPr id="0" name=""/>
        <dsp:cNvSpPr/>
      </dsp:nvSpPr>
      <dsp:spPr>
        <a:xfrm>
          <a:off x="0" y="168502"/>
          <a:ext cx="7240146" cy="551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1" kern="1200" dirty="0"/>
            <a:t>Confidentiality</a:t>
          </a:r>
          <a:endParaRPr lang="en-US" sz="2300" kern="1200" dirty="0"/>
        </a:p>
      </dsp:txBody>
      <dsp:txXfrm>
        <a:off x="26930" y="195432"/>
        <a:ext cx="7186286" cy="497795"/>
      </dsp:txXfrm>
    </dsp:sp>
    <dsp:sp modelId="{CF1D9F2E-C837-495F-9FD2-23B820E817AA}">
      <dsp:nvSpPr>
        <dsp:cNvPr id="0" name=""/>
        <dsp:cNvSpPr/>
      </dsp:nvSpPr>
      <dsp:spPr>
        <a:xfrm>
          <a:off x="0" y="720157"/>
          <a:ext cx="7240146" cy="1309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7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a:t>Privacy is a major component of InfoSec, and organizations should enact measures that allow only authorized users access to information. Data encryption, multi-factor authentication, and data loss prevention are some of the tools enterprises can employ to help ensure data confidentiality.</a:t>
          </a:r>
          <a:endParaRPr lang="en-US" sz="1800" kern="1200"/>
        </a:p>
      </dsp:txBody>
      <dsp:txXfrm>
        <a:off x="0" y="720157"/>
        <a:ext cx="7240146" cy="1309275"/>
      </dsp:txXfrm>
    </dsp:sp>
    <dsp:sp modelId="{8F6CC5F7-D32C-49DB-A844-2F647FC2AC33}">
      <dsp:nvSpPr>
        <dsp:cNvPr id="0" name=""/>
        <dsp:cNvSpPr/>
      </dsp:nvSpPr>
      <dsp:spPr>
        <a:xfrm>
          <a:off x="0" y="2029432"/>
          <a:ext cx="7240146" cy="551655"/>
        </a:xfrm>
        <a:prstGeom prst="roundRect">
          <a:avLst/>
        </a:prstGeom>
        <a:solidFill>
          <a:schemeClr val="accent2">
            <a:hueOff val="747394"/>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1" kern="1200"/>
            <a:t>Integrity</a:t>
          </a:r>
          <a:endParaRPr lang="en-US" sz="2300" kern="1200"/>
        </a:p>
      </dsp:txBody>
      <dsp:txXfrm>
        <a:off x="26930" y="2056362"/>
        <a:ext cx="7186286" cy="497795"/>
      </dsp:txXfrm>
    </dsp:sp>
    <dsp:sp modelId="{BF992F8F-26BE-41C0-92C1-F1500D1F69E0}">
      <dsp:nvSpPr>
        <dsp:cNvPr id="0" name=""/>
        <dsp:cNvSpPr/>
      </dsp:nvSpPr>
      <dsp:spPr>
        <a:xfrm>
          <a:off x="0" y="2581087"/>
          <a:ext cx="7240146" cy="1571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7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a:t>Enterprises must maintain data’s integrity across its entire lifecycle. Enterprises with strong InfoSec will recognize the importance of accurate, reliable data, and permit no unauthorized user to access, alter, or otherwise interfere with it. Tools like file permissions, identity management, and user access controls help ensure data integrity.</a:t>
          </a:r>
          <a:endParaRPr lang="en-US" sz="1800" kern="1200"/>
        </a:p>
      </dsp:txBody>
      <dsp:txXfrm>
        <a:off x="0" y="2581087"/>
        <a:ext cx="7240146" cy="1571130"/>
      </dsp:txXfrm>
    </dsp:sp>
    <dsp:sp modelId="{17E4C578-55CF-4BBE-86E1-0A85FE71ACC4}">
      <dsp:nvSpPr>
        <dsp:cNvPr id="0" name=""/>
        <dsp:cNvSpPr/>
      </dsp:nvSpPr>
      <dsp:spPr>
        <a:xfrm>
          <a:off x="0" y="4152217"/>
          <a:ext cx="7240146" cy="551655"/>
        </a:xfrm>
        <a:prstGeom prst="roundRect">
          <a:avLst/>
        </a:prstGeom>
        <a:solidFill>
          <a:schemeClr val="accent2">
            <a:hueOff val="149478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1" kern="1200" dirty="0"/>
            <a:t>Availability</a:t>
          </a:r>
          <a:endParaRPr lang="en-US" sz="2300" kern="1200" dirty="0"/>
        </a:p>
      </dsp:txBody>
      <dsp:txXfrm>
        <a:off x="26930" y="4179147"/>
        <a:ext cx="7186286" cy="497795"/>
      </dsp:txXfrm>
    </dsp:sp>
    <dsp:sp modelId="{DA9AA6E3-CCA7-487A-B036-8AA3E5C9F64E}">
      <dsp:nvSpPr>
        <dsp:cNvPr id="0" name=""/>
        <dsp:cNvSpPr/>
      </dsp:nvSpPr>
      <dsp:spPr>
        <a:xfrm>
          <a:off x="0" y="4703872"/>
          <a:ext cx="7240146" cy="1071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75"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a:t>InfoSec involves consistently maintaining physical hardware and regularly completing system upgrades to guarantee that authorized users have dependable, consistent access to data as they need it.</a:t>
          </a:r>
          <a:endParaRPr lang="en-US" sz="1800" kern="1200"/>
        </a:p>
      </dsp:txBody>
      <dsp:txXfrm>
        <a:off x="0" y="4703872"/>
        <a:ext cx="7240146" cy="1071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B34E7-435B-4F60-A0B4-268A954D0B44}">
      <dsp:nvSpPr>
        <dsp:cNvPr id="0" name=""/>
        <dsp:cNvSpPr/>
      </dsp:nvSpPr>
      <dsp:spPr>
        <a:xfrm>
          <a:off x="0" y="15209"/>
          <a:ext cx="7240146" cy="14221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1. placing documents in unsecured rooms – theft</a:t>
          </a:r>
          <a:endParaRPr lang="en-US" sz="2600" kern="1200"/>
        </a:p>
      </dsp:txBody>
      <dsp:txXfrm>
        <a:off x="69423" y="84632"/>
        <a:ext cx="7101300" cy="1283289"/>
      </dsp:txXfrm>
    </dsp:sp>
    <dsp:sp modelId="{797B6D24-F31F-4EF8-B4FC-23747DA8D783}">
      <dsp:nvSpPr>
        <dsp:cNvPr id="0" name=""/>
        <dsp:cNvSpPr/>
      </dsp:nvSpPr>
      <dsp:spPr>
        <a:xfrm>
          <a:off x="0" y="1512224"/>
          <a:ext cx="7240146" cy="1422135"/>
        </a:xfrm>
        <a:prstGeom prst="roundRect">
          <a:avLst/>
        </a:prstGeom>
        <a:solidFill>
          <a:schemeClr val="accent2">
            <a:hueOff val="498263"/>
            <a:satOff val="-139"/>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2. lack of protection against fires, floods, destruction of materials containing documents</a:t>
          </a:r>
          <a:endParaRPr lang="en-US" sz="2600" kern="1200"/>
        </a:p>
      </dsp:txBody>
      <dsp:txXfrm>
        <a:off x="69423" y="1581647"/>
        <a:ext cx="7101300" cy="1283289"/>
      </dsp:txXfrm>
    </dsp:sp>
    <dsp:sp modelId="{519B3D1E-0241-4CAC-A68F-BB6153C63D4A}">
      <dsp:nvSpPr>
        <dsp:cNvPr id="0" name=""/>
        <dsp:cNvSpPr/>
      </dsp:nvSpPr>
      <dsp:spPr>
        <a:xfrm>
          <a:off x="0" y="3009239"/>
          <a:ext cx="7240146" cy="1422135"/>
        </a:xfrm>
        <a:prstGeom prst="roundRect">
          <a:avLst/>
        </a:prstGeom>
        <a:solidFill>
          <a:schemeClr val="accent2">
            <a:hueOff val="996526"/>
            <a:satOff val="-279"/>
            <a:lumOff val="47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3. damage to documents due to faulty archiving</a:t>
          </a:r>
          <a:endParaRPr lang="en-US" sz="2600" kern="1200"/>
        </a:p>
      </dsp:txBody>
      <dsp:txXfrm>
        <a:off x="69423" y="3078662"/>
        <a:ext cx="7101300" cy="1283289"/>
      </dsp:txXfrm>
    </dsp:sp>
    <dsp:sp modelId="{A1D8B271-3BE8-4BDF-AA55-8CE034DD0232}">
      <dsp:nvSpPr>
        <dsp:cNvPr id="0" name=""/>
        <dsp:cNvSpPr/>
      </dsp:nvSpPr>
      <dsp:spPr>
        <a:xfrm>
          <a:off x="0" y="4506255"/>
          <a:ext cx="7240146" cy="1422135"/>
        </a:xfrm>
        <a:prstGeom prst="roundRect">
          <a:avLst/>
        </a:prstGeom>
        <a:solidFill>
          <a:schemeClr val="accent2">
            <a:hueOff val="149478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ro-RO" sz="2600" kern="1200"/>
            <a:t>………………………………</a:t>
          </a:r>
          <a:endParaRPr lang="en-US" sz="2600" kern="1200"/>
        </a:p>
      </dsp:txBody>
      <dsp:txXfrm>
        <a:off x="69423" y="4575678"/>
        <a:ext cx="7101300" cy="1283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6EE34-6129-40D5-9988-64F833DD6462}">
      <dsp:nvSpPr>
        <dsp:cNvPr id="0" name=""/>
        <dsp:cNvSpPr/>
      </dsp:nvSpPr>
      <dsp:spPr>
        <a:xfrm>
          <a:off x="0" y="2466"/>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CFCB53-6CDD-4333-AA49-091B414030BE}">
      <dsp:nvSpPr>
        <dsp:cNvPr id="0" name=""/>
        <dsp:cNvSpPr/>
      </dsp:nvSpPr>
      <dsp:spPr>
        <a:xfrm>
          <a:off x="378199" y="283772"/>
          <a:ext cx="687635" cy="6876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C9F34B-25CE-4748-9A42-1C77031E63E2}">
      <dsp:nvSpPr>
        <dsp:cNvPr id="0" name=""/>
        <dsp:cNvSpPr/>
      </dsp:nvSpPr>
      <dsp:spPr>
        <a:xfrm>
          <a:off x="1444033" y="2466"/>
          <a:ext cx="3258065"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en-GB" sz="2200" b="1" kern="1200"/>
            <a:t>Application security</a:t>
          </a:r>
          <a:endParaRPr lang="en-US" sz="2200" kern="1200"/>
        </a:p>
      </dsp:txBody>
      <dsp:txXfrm>
        <a:off x="1444033" y="2466"/>
        <a:ext cx="3258065" cy="1250245"/>
      </dsp:txXfrm>
    </dsp:sp>
    <dsp:sp modelId="{841636AA-F736-4152-9DA4-7D12C0B322A6}">
      <dsp:nvSpPr>
        <dsp:cNvPr id="0" name=""/>
        <dsp:cNvSpPr/>
      </dsp:nvSpPr>
      <dsp:spPr>
        <a:xfrm>
          <a:off x="4702099" y="2466"/>
          <a:ext cx="2538046"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533400">
            <a:lnSpc>
              <a:spcPct val="90000"/>
            </a:lnSpc>
            <a:spcBef>
              <a:spcPct val="0"/>
            </a:spcBef>
            <a:spcAft>
              <a:spcPct val="35000"/>
            </a:spcAft>
            <a:buNone/>
          </a:pPr>
          <a:r>
            <a:rPr lang="en-GB" sz="1200" kern="1200"/>
            <a:t>Policies, procedures, tools, and best practices enacted to protect applications and their data.</a:t>
          </a:r>
          <a:endParaRPr lang="en-US" sz="1200" kern="1200"/>
        </a:p>
      </dsp:txBody>
      <dsp:txXfrm>
        <a:off x="4702099" y="2466"/>
        <a:ext cx="2538046" cy="1250245"/>
      </dsp:txXfrm>
    </dsp:sp>
    <dsp:sp modelId="{7107A4AA-07B3-4D54-8D97-A15BB886A81D}">
      <dsp:nvSpPr>
        <dsp:cNvPr id="0" name=""/>
        <dsp:cNvSpPr/>
      </dsp:nvSpPr>
      <dsp:spPr>
        <a:xfrm>
          <a:off x="0" y="1565273"/>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6F6BE3-2A31-48C4-AD96-99DFA65FFC0E}">
      <dsp:nvSpPr>
        <dsp:cNvPr id="0" name=""/>
        <dsp:cNvSpPr/>
      </dsp:nvSpPr>
      <dsp:spPr>
        <a:xfrm>
          <a:off x="378199" y="1846579"/>
          <a:ext cx="687635" cy="6876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18F81C-4430-442A-A1A9-13403904C91E}">
      <dsp:nvSpPr>
        <dsp:cNvPr id="0" name=""/>
        <dsp:cNvSpPr/>
      </dsp:nvSpPr>
      <dsp:spPr>
        <a:xfrm>
          <a:off x="1444033" y="1565273"/>
          <a:ext cx="3258065"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en-GB" sz="2200" b="1" kern="1200"/>
            <a:t>Cloud security</a:t>
          </a:r>
          <a:endParaRPr lang="en-US" sz="2200" kern="1200"/>
        </a:p>
      </dsp:txBody>
      <dsp:txXfrm>
        <a:off x="1444033" y="1565273"/>
        <a:ext cx="3258065" cy="1250245"/>
      </dsp:txXfrm>
    </dsp:sp>
    <dsp:sp modelId="{12DC04B7-BA25-4C42-B8F0-04266529D049}">
      <dsp:nvSpPr>
        <dsp:cNvPr id="0" name=""/>
        <dsp:cNvSpPr/>
      </dsp:nvSpPr>
      <dsp:spPr>
        <a:xfrm>
          <a:off x="4702099" y="1565273"/>
          <a:ext cx="2538046"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533400">
            <a:lnSpc>
              <a:spcPct val="90000"/>
            </a:lnSpc>
            <a:spcBef>
              <a:spcPct val="0"/>
            </a:spcBef>
            <a:spcAft>
              <a:spcPct val="35000"/>
            </a:spcAft>
            <a:buNone/>
          </a:pPr>
          <a:r>
            <a:rPr lang="en-GB" sz="1200" kern="1200"/>
            <a:t>Policies, procedures, tools, and best practices enacted to protect all aspects of the cloud, including systems, data, applications, and infrastructure.</a:t>
          </a:r>
          <a:endParaRPr lang="en-US" sz="1200" kern="1200"/>
        </a:p>
      </dsp:txBody>
      <dsp:txXfrm>
        <a:off x="4702099" y="1565273"/>
        <a:ext cx="2538046" cy="1250245"/>
      </dsp:txXfrm>
    </dsp:sp>
    <dsp:sp modelId="{FCEEF2CA-291F-47A2-8FE4-75EEE3470EDA}">
      <dsp:nvSpPr>
        <dsp:cNvPr id="0" name=""/>
        <dsp:cNvSpPr/>
      </dsp:nvSpPr>
      <dsp:spPr>
        <a:xfrm>
          <a:off x="0" y="3128080"/>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69540-937F-4680-B351-EF0BE9D7574E}">
      <dsp:nvSpPr>
        <dsp:cNvPr id="0" name=""/>
        <dsp:cNvSpPr/>
      </dsp:nvSpPr>
      <dsp:spPr>
        <a:xfrm>
          <a:off x="378199" y="3409385"/>
          <a:ext cx="687635" cy="6876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EBD038-9249-4447-AE02-FD5281FBF13E}">
      <dsp:nvSpPr>
        <dsp:cNvPr id="0" name=""/>
        <dsp:cNvSpPr/>
      </dsp:nvSpPr>
      <dsp:spPr>
        <a:xfrm>
          <a:off x="1444033" y="3128080"/>
          <a:ext cx="3258065"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en-GB" sz="2200" b="1" kern="1200"/>
            <a:t>Cryptography</a:t>
          </a:r>
          <a:endParaRPr lang="en-US" sz="2200" kern="1200"/>
        </a:p>
      </dsp:txBody>
      <dsp:txXfrm>
        <a:off x="1444033" y="3128080"/>
        <a:ext cx="3258065" cy="1250245"/>
      </dsp:txXfrm>
    </dsp:sp>
    <dsp:sp modelId="{5396E9CA-48FC-4DB8-843C-A1ACDFC35ECE}">
      <dsp:nvSpPr>
        <dsp:cNvPr id="0" name=""/>
        <dsp:cNvSpPr/>
      </dsp:nvSpPr>
      <dsp:spPr>
        <a:xfrm>
          <a:off x="4702099" y="3128080"/>
          <a:ext cx="2538046"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533400">
            <a:lnSpc>
              <a:spcPct val="90000"/>
            </a:lnSpc>
            <a:spcBef>
              <a:spcPct val="0"/>
            </a:spcBef>
            <a:spcAft>
              <a:spcPct val="35000"/>
            </a:spcAft>
            <a:buNone/>
          </a:pPr>
          <a:r>
            <a:rPr lang="en-GB" sz="1200" kern="1200"/>
            <a:t>An algorithm-based method of securing communication meant to ensure only intended recipients of a specific message can view and decipher it.</a:t>
          </a:r>
          <a:endParaRPr lang="en-US" sz="1200" kern="1200"/>
        </a:p>
      </dsp:txBody>
      <dsp:txXfrm>
        <a:off x="4702099" y="3128080"/>
        <a:ext cx="2538046" cy="1250245"/>
      </dsp:txXfrm>
    </dsp:sp>
    <dsp:sp modelId="{7AD995F6-6A9E-42E7-936E-72B6EB5251E5}">
      <dsp:nvSpPr>
        <dsp:cNvPr id="0" name=""/>
        <dsp:cNvSpPr/>
      </dsp:nvSpPr>
      <dsp:spPr>
        <a:xfrm>
          <a:off x="0" y="4690887"/>
          <a:ext cx="7240146" cy="12502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7DC590-9498-4AD3-80AC-010307F5DFB1}">
      <dsp:nvSpPr>
        <dsp:cNvPr id="0" name=""/>
        <dsp:cNvSpPr/>
      </dsp:nvSpPr>
      <dsp:spPr>
        <a:xfrm>
          <a:off x="378199" y="4972192"/>
          <a:ext cx="687635" cy="6876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AFE73E-FFC2-40B3-87BF-3261A64D8328}">
      <dsp:nvSpPr>
        <dsp:cNvPr id="0" name=""/>
        <dsp:cNvSpPr/>
      </dsp:nvSpPr>
      <dsp:spPr>
        <a:xfrm>
          <a:off x="1444033" y="4690887"/>
          <a:ext cx="3258065"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977900">
            <a:lnSpc>
              <a:spcPct val="90000"/>
            </a:lnSpc>
            <a:spcBef>
              <a:spcPct val="0"/>
            </a:spcBef>
            <a:spcAft>
              <a:spcPct val="35000"/>
            </a:spcAft>
            <a:buNone/>
          </a:pPr>
          <a:r>
            <a:rPr lang="en-GB" sz="2200" b="1" kern="1200"/>
            <a:t>Disaster recovery</a:t>
          </a:r>
          <a:endParaRPr lang="en-US" sz="2200" kern="1200"/>
        </a:p>
      </dsp:txBody>
      <dsp:txXfrm>
        <a:off x="1444033" y="4690887"/>
        <a:ext cx="3258065" cy="1250245"/>
      </dsp:txXfrm>
    </dsp:sp>
    <dsp:sp modelId="{50EDA2BA-DE02-4FFB-988F-96127866029D}">
      <dsp:nvSpPr>
        <dsp:cNvPr id="0" name=""/>
        <dsp:cNvSpPr/>
      </dsp:nvSpPr>
      <dsp:spPr>
        <a:xfrm>
          <a:off x="4702099" y="4690887"/>
          <a:ext cx="2538046" cy="1250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318" tIns="132318" rIns="132318" bIns="132318" numCol="1" spcCol="1270" anchor="ctr" anchorCtr="0">
          <a:noAutofit/>
        </a:bodyPr>
        <a:lstStyle/>
        <a:p>
          <a:pPr marL="0" lvl="0" indent="0" algn="l" defTabSz="533400">
            <a:lnSpc>
              <a:spcPct val="90000"/>
            </a:lnSpc>
            <a:spcBef>
              <a:spcPct val="0"/>
            </a:spcBef>
            <a:spcAft>
              <a:spcPct val="35000"/>
            </a:spcAft>
            <a:buNone/>
          </a:pPr>
          <a:r>
            <a:rPr lang="en-GB" sz="1200" kern="1200"/>
            <a:t>A method to reestablish functional technological systems in the wake of an event like a natural disaster, cyberattack, or another disruptive event.</a:t>
          </a:r>
          <a:endParaRPr lang="en-US" sz="1200" kern="1200"/>
        </a:p>
      </dsp:txBody>
      <dsp:txXfrm>
        <a:off x="4702099" y="4690887"/>
        <a:ext cx="2538046" cy="12502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E7D15-6508-49A4-806E-844A288DA224}">
      <dsp:nvSpPr>
        <dsp:cNvPr id="0" name=""/>
        <dsp:cNvSpPr/>
      </dsp:nvSpPr>
      <dsp:spPr>
        <a:xfrm>
          <a:off x="0" y="3626"/>
          <a:ext cx="7240146" cy="4995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D9515D-3CB4-4505-9C36-2A5B484CECAE}">
      <dsp:nvSpPr>
        <dsp:cNvPr id="0" name=""/>
        <dsp:cNvSpPr/>
      </dsp:nvSpPr>
      <dsp:spPr>
        <a:xfrm>
          <a:off x="151121" y="116031"/>
          <a:ext cx="275034" cy="274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C7B22-D2F0-44A0-BE89-829794648CFA}">
      <dsp:nvSpPr>
        <dsp:cNvPr id="0" name=""/>
        <dsp:cNvSpPr/>
      </dsp:nvSpPr>
      <dsp:spPr>
        <a:xfrm>
          <a:off x="577276" y="3626"/>
          <a:ext cx="6602410" cy="60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37" tIns="64437" rIns="64437" bIns="64437" numCol="1" spcCol="1270" anchor="ctr" anchorCtr="0">
          <a:noAutofit/>
        </a:bodyPr>
        <a:lstStyle/>
        <a:p>
          <a:pPr marL="0" lvl="0" indent="0" algn="l" defTabSz="622300">
            <a:lnSpc>
              <a:spcPct val="90000"/>
            </a:lnSpc>
            <a:spcBef>
              <a:spcPct val="0"/>
            </a:spcBef>
            <a:spcAft>
              <a:spcPct val="35000"/>
            </a:spcAft>
            <a:buNone/>
          </a:pPr>
          <a:r>
            <a:rPr lang="en-GB" sz="1400" kern="1200"/>
            <a:t>Exploit kit: A comprehensive set of tools that utilize exploits to detect vulnerabilities and infect devices with malware.</a:t>
          </a:r>
          <a:endParaRPr lang="en-US" sz="1400" kern="1200"/>
        </a:p>
      </dsp:txBody>
      <dsp:txXfrm>
        <a:off x="577276" y="3626"/>
        <a:ext cx="6602410" cy="608856"/>
      </dsp:txXfrm>
    </dsp:sp>
    <dsp:sp modelId="{C8CBB383-B858-4481-A53B-8208043C5A02}">
      <dsp:nvSpPr>
        <dsp:cNvPr id="0" name=""/>
        <dsp:cNvSpPr/>
      </dsp:nvSpPr>
      <dsp:spPr>
        <a:xfrm>
          <a:off x="0" y="764696"/>
          <a:ext cx="7240146" cy="4995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5F7D8-BF12-44CD-809E-7BBAE3C97099}">
      <dsp:nvSpPr>
        <dsp:cNvPr id="0" name=""/>
        <dsp:cNvSpPr/>
      </dsp:nvSpPr>
      <dsp:spPr>
        <a:xfrm>
          <a:off x="151121" y="877101"/>
          <a:ext cx="275034" cy="2747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7A4D78-8520-4699-A835-D38D2F967277}">
      <dsp:nvSpPr>
        <dsp:cNvPr id="0" name=""/>
        <dsp:cNvSpPr/>
      </dsp:nvSpPr>
      <dsp:spPr>
        <a:xfrm>
          <a:off x="577276" y="764696"/>
          <a:ext cx="6602410" cy="60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37" tIns="64437" rIns="64437" bIns="64437" numCol="1" spcCol="1270" anchor="ctr" anchorCtr="0">
          <a:noAutofit/>
        </a:bodyPr>
        <a:lstStyle/>
        <a:p>
          <a:pPr marL="0" lvl="0" indent="0" algn="l" defTabSz="622300">
            <a:lnSpc>
              <a:spcPct val="90000"/>
            </a:lnSpc>
            <a:spcBef>
              <a:spcPct val="0"/>
            </a:spcBef>
            <a:spcAft>
              <a:spcPct val="35000"/>
            </a:spcAft>
            <a:buNone/>
          </a:pPr>
          <a:r>
            <a:rPr lang="en-GB" sz="1400" kern="1200"/>
            <a:t>Insider threat: The possibility that an organizational insider will exploit authorized access, intentionally or not, and harm or make vulnerable the organization’s systems, networks, and data.</a:t>
          </a:r>
          <a:endParaRPr lang="en-US" sz="1400" kern="1200"/>
        </a:p>
      </dsp:txBody>
      <dsp:txXfrm>
        <a:off x="577276" y="764696"/>
        <a:ext cx="6602410" cy="608856"/>
      </dsp:txXfrm>
    </dsp:sp>
    <dsp:sp modelId="{3037CF80-DCB0-46DD-85D4-D6ECBA039886}">
      <dsp:nvSpPr>
        <dsp:cNvPr id="0" name=""/>
        <dsp:cNvSpPr/>
      </dsp:nvSpPr>
      <dsp:spPr>
        <a:xfrm>
          <a:off x="0" y="1525766"/>
          <a:ext cx="7240146" cy="49957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08799B-4A17-44B8-A5F4-F16B52D6E4E3}">
      <dsp:nvSpPr>
        <dsp:cNvPr id="0" name=""/>
        <dsp:cNvSpPr/>
      </dsp:nvSpPr>
      <dsp:spPr>
        <a:xfrm>
          <a:off x="151121" y="1638171"/>
          <a:ext cx="275034" cy="274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4C1CB1-7D70-4889-AA7C-9CFE6CFB42D3}">
      <dsp:nvSpPr>
        <dsp:cNvPr id="0" name=""/>
        <dsp:cNvSpPr/>
      </dsp:nvSpPr>
      <dsp:spPr>
        <a:xfrm>
          <a:off x="577276" y="1525766"/>
          <a:ext cx="6602410" cy="60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37" tIns="64437" rIns="64437" bIns="64437" numCol="1" spcCol="1270" anchor="ctr" anchorCtr="0">
          <a:noAutofit/>
        </a:bodyPr>
        <a:lstStyle/>
        <a:p>
          <a:pPr marL="0" lvl="0" indent="0" algn="l" defTabSz="622300">
            <a:lnSpc>
              <a:spcPct val="90000"/>
            </a:lnSpc>
            <a:spcBef>
              <a:spcPct val="0"/>
            </a:spcBef>
            <a:spcAft>
              <a:spcPct val="35000"/>
            </a:spcAft>
            <a:buNone/>
          </a:pPr>
          <a:r>
            <a:rPr lang="en-GB" sz="1400" kern="1200" dirty="0"/>
            <a:t>Man-in-the-middle (MitM) attack: A malicious attacker interrupts a line of communication or data transfer, impersonating a valid user, in order to steal information or data.</a:t>
          </a:r>
          <a:endParaRPr lang="en-US" sz="1400" kern="1200" dirty="0"/>
        </a:p>
      </dsp:txBody>
      <dsp:txXfrm>
        <a:off x="577276" y="1525766"/>
        <a:ext cx="6602410" cy="608856"/>
      </dsp:txXfrm>
    </dsp:sp>
    <dsp:sp modelId="{743EB497-4F75-4F37-B0FF-2587BCA49F1B}">
      <dsp:nvSpPr>
        <dsp:cNvPr id="0" name=""/>
        <dsp:cNvSpPr/>
      </dsp:nvSpPr>
      <dsp:spPr>
        <a:xfrm>
          <a:off x="0" y="2286836"/>
          <a:ext cx="7240146" cy="49957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A5850-DAE3-48A0-8FFD-760925FA55EC}">
      <dsp:nvSpPr>
        <dsp:cNvPr id="0" name=""/>
        <dsp:cNvSpPr/>
      </dsp:nvSpPr>
      <dsp:spPr>
        <a:xfrm>
          <a:off x="151121" y="2399241"/>
          <a:ext cx="275034" cy="2747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D64CBE-0306-4630-AAAF-7056DE759A73}">
      <dsp:nvSpPr>
        <dsp:cNvPr id="0" name=""/>
        <dsp:cNvSpPr/>
      </dsp:nvSpPr>
      <dsp:spPr>
        <a:xfrm>
          <a:off x="577276" y="2286836"/>
          <a:ext cx="6602410" cy="60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37" tIns="64437" rIns="64437" bIns="64437" numCol="1" spcCol="1270" anchor="ctr" anchorCtr="0">
          <a:noAutofit/>
        </a:bodyPr>
        <a:lstStyle/>
        <a:p>
          <a:pPr marL="0" lvl="0" indent="0" algn="l" defTabSz="622300">
            <a:lnSpc>
              <a:spcPct val="90000"/>
            </a:lnSpc>
            <a:spcBef>
              <a:spcPct val="0"/>
            </a:spcBef>
            <a:spcAft>
              <a:spcPct val="35000"/>
            </a:spcAft>
            <a:buNone/>
          </a:pPr>
          <a:r>
            <a:rPr lang="en-GB" sz="1400" kern="1200" dirty="0"/>
            <a:t>Phishing attack: Phishing attacks impersonate legitimate organizations or users in order to steal information via email, text message, or other communication methods.</a:t>
          </a:r>
          <a:endParaRPr lang="en-US" sz="1400" kern="1200" dirty="0"/>
        </a:p>
      </dsp:txBody>
      <dsp:txXfrm>
        <a:off x="577276" y="2286836"/>
        <a:ext cx="6602410" cy="608856"/>
      </dsp:txXfrm>
    </dsp:sp>
    <dsp:sp modelId="{4BAEF2B5-839E-4E8C-AA72-36847834206F}">
      <dsp:nvSpPr>
        <dsp:cNvPr id="0" name=""/>
        <dsp:cNvSpPr/>
      </dsp:nvSpPr>
      <dsp:spPr>
        <a:xfrm>
          <a:off x="0" y="3047907"/>
          <a:ext cx="7240146" cy="49957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7266D8-D7C5-4AD1-BA68-849A7CCED206}">
      <dsp:nvSpPr>
        <dsp:cNvPr id="0" name=""/>
        <dsp:cNvSpPr/>
      </dsp:nvSpPr>
      <dsp:spPr>
        <a:xfrm>
          <a:off x="151121" y="3160311"/>
          <a:ext cx="275034" cy="2747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0F4F28-B45A-478F-A515-341989B8F29A}">
      <dsp:nvSpPr>
        <dsp:cNvPr id="0" name=""/>
        <dsp:cNvSpPr/>
      </dsp:nvSpPr>
      <dsp:spPr>
        <a:xfrm>
          <a:off x="577276" y="3047907"/>
          <a:ext cx="6602410" cy="60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37" tIns="64437" rIns="64437" bIns="64437" numCol="1" spcCol="1270" anchor="ctr" anchorCtr="0">
          <a:noAutofit/>
        </a:bodyPr>
        <a:lstStyle/>
        <a:p>
          <a:pPr marL="0" lvl="0" indent="0" algn="l" defTabSz="622300">
            <a:lnSpc>
              <a:spcPct val="90000"/>
            </a:lnSpc>
            <a:spcBef>
              <a:spcPct val="0"/>
            </a:spcBef>
            <a:spcAft>
              <a:spcPct val="35000"/>
            </a:spcAft>
            <a:buNone/>
          </a:pPr>
          <a:r>
            <a:rPr lang="en-GB" sz="1400" kern="1200"/>
            <a:t>Ransomware: A malware extortion attack that encrypts an organization or person’s information, preventing access until a ransom is paid.</a:t>
          </a:r>
          <a:endParaRPr lang="en-US" sz="1400" kern="1200"/>
        </a:p>
      </dsp:txBody>
      <dsp:txXfrm>
        <a:off x="577276" y="3047907"/>
        <a:ext cx="6602410" cy="608856"/>
      </dsp:txXfrm>
    </dsp:sp>
    <dsp:sp modelId="{4C066CF1-5607-4B6D-9D96-477BA95C9A4A}">
      <dsp:nvSpPr>
        <dsp:cNvPr id="0" name=""/>
        <dsp:cNvSpPr/>
      </dsp:nvSpPr>
      <dsp:spPr>
        <a:xfrm>
          <a:off x="0" y="3808977"/>
          <a:ext cx="7240146" cy="4995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7F675A-5A95-4C16-9783-795F596ACE03}">
      <dsp:nvSpPr>
        <dsp:cNvPr id="0" name=""/>
        <dsp:cNvSpPr/>
      </dsp:nvSpPr>
      <dsp:spPr>
        <a:xfrm>
          <a:off x="151121" y="3921381"/>
          <a:ext cx="275034" cy="27476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E006CC-5204-4DA2-97AE-691F4802A999}">
      <dsp:nvSpPr>
        <dsp:cNvPr id="0" name=""/>
        <dsp:cNvSpPr/>
      </dsp:nvSpPr>
      <dsp:spPr>
        <a:xfrm>
          <a:off x="577276" y="3808977"/>
          <a:ext cx="6602410" cy="60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37" tIns="64437" rIns="64437" bIns="64437" numCol="1" spcCol="1270" anchor="ctr" anchorCtr="0">
          <a:noAutofit/>
        </a:bodyPr>
        <a:lstStyle/>
        <a:p>
          <a:pPr marL="0" lvl="0" indent="0" algn="l" defTabSz="622300">
            <a:lnSpc>
              <a:spcPct val="90000"/>
            </a:lnSpc>
            <a:spcBef>
              <a:spcPct val="0"/>
            </a:spcBef>
            <a:spcAft>
              <a:spcPct val="35000"/>
            </a:spcAft>
            <a:buNone/>
          </a:pPr>
          <a:r>
            <a:rPr lang="en-GB" sz="1400" kern="1200"/>
            <a:t>Social engineering: Cyberattacks that originate with human interaction, in which the attacker gains a victim’s trust through baiting, scareware, or phishing, gathers personal information, and utilizes the information to carry out an attack.</a:t>
          </a:r>
          <a:endParaRPr lang="en-US" sz="1400" kern="1200"/>
        </a:p>
      </dsp:txBody>
      <dsp:txXfrm>
        <a:off x="577276" y="3808977"/>
        <a:ext cx="6602410" cy="608856"/>
      </dsp:txXfrm>
    </dsp:sp>
    <dsp:sp modelId="{5F82B6F5-8C9C-40AA-9F18-506FCC2CF56C}">
      <dsp:nvSpPr>
        <dsp:cNvPr id="0" name=""/>
        <dsp:cNvSpPr/>
      </dsp:nvSpPr>
      <dsp:spPr>
        <a:xfrm>
          <a:off x="0" y="4570047"/>
          <a:ext cx="7240146" cy="4995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19EB4F-D637-42D3-9D11-A606DB8EA3BB}">
      <dsp:nvSpPr>
        <dsp:cNvPr id="0" name=""/>
        <dsp:cNvSpPr/>
      </dsp:nvSpPr>
      <dsp:spPr>
        <a:xfrm>
          <a:off x="151121" y="4682451"/>
          <a:ext cx="275034" cy="27476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F20EA3-A8CE-433A-954B-21DCCCA6E653}">
      <dsp:nvSpPr>
        <dsp:cNvPr id="0" name=""/>
        <dsp:cNvSpPr/>
      </dsp:nvSpPr>
      <dsp:spPr>
        <a:xfrm>
          <a:off x="577276" y="4570047"/>
          <a:ext cx="6602410" cy="60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37" tIns="64437" rIns="64437" bIns="64437" numCol="1" spcCol="1270" anchor="ctr" anchorCtr="0">
          <a:noAutofit/>
        </a:bodyPr>
        <a:lstStyle/>
        <a:p>
          <a:pPr marL="0" lvl="0" indent="0" algn="l" defTabSz="622300">
            <a:lnSpc>
              <a:spcPct val="90000"/>
            </a:lnSpc>
            <a:spcBef>
              <a:spcPct val="0"/>
            </a:spcBef>
            <a:spcAft>
              <a:spcPct val="35000"/>
            </a:spcAft>
            <a:buNone/>
          </a:pPr>
          <a:r>
            <a:rPr lang="en-GB" sz="1400" kern="1200"/>
            <a:t>Social media attack: Cyberattacks that target social media platforms, exploiting the platforms as delivery mechanisms, or stealing user information and data.</a:t>
          </a:r>
          <a:endParaRPr lang="en-US" sz="1400" kern="1200"/>
        </a:p>
      </dsp:txBody>
      <dsp:txXfrm>
        <a:off x="577276" y="4570047"/>
        <a:ext cx="6602410" cy="608856"/>
      </dsp:txXfrm>
    </dsp:sp>
    <dsp:sp modelId="{E69C947F-12C9-4248-B849-0DD1A756D026}">
      <dsp:nvSpPr>
        <dsp:cNvPr id="0" name=""/>
        <dsp:cNvSpPr/>
      </dsp:nvSpPr>
      <dsp:spPr>
        <a:xfrm>
          <a:off x="0" y="5331117"/>
          <a:ext cx="7240146" cy="49957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853E42-E5DD-4455-9DF9-648E8E3A1429}">
      <dsp:nvSpPr>
        <dsp:cNvPr id="0" name=""/>
        <dsp:cNvSpPr/>
      </dsp:nvSpPr>
      <dsp:spPr>
        <a:xfrm>
          <a:off x="151121" y="5443521"/>
          <a:ext cx="275034" cy="274765"/>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894DE-5B7C-4E59-B9CB-2A0078FE2432}">
      <dsp:nvSpPr>
        <dsp:cNvPr id="0" name=""/>
        <dsp:cNvSpPr/>
      </dsp:nvSpPr>
      <dsp:spPr>
        <a:xfrm>
          <a:off x="577276" y="5331117"/>
          <a:ext cx="6602410" cy="60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437" tIns="64437" rIns="64437" bIns="64437" numCol="1" spcCol="1270" anchor="ctr" anchorCtr="0">
          <a:noAutofit/>
        </a:bodyPr>
        <a:lstStyle/>
        <a:p>
          <a:pPr marL="0" lvl="0" indent="0" algn="l" defTabSz="622300">
            <a:lnSpc>
              <a:spcPct val="90000"/>
            </a:lnSpc>
            <a:spcBef>
              <a:spcPct val="0"/>
            </a:spcBef>
            <a:spcAft>
              <a:spcPct val="35000"/>
            </a:spcAft>
            <a:buNone/>
          </a:pPr>
          <a:r>
            <a:rPr lang="en-GB" sz="1400" kern="1200"/>
            <a:t>Viruses and worms: Malicious, undetected malware that can self-replicate across a user’s network or system.</a:t>
          </a:r>
          <a:endParaRPr lang="en-US" sz="1400" kern="1200"/>
        </a:p>
      </dsp:txBody>
      <dsp:txXfrm>
        <a:off x="577276" y="5331117"/>
        <a:ext cx="6602410" cy="6088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11429-D56D-4CE1-BF88-8E4C9FC34291}">
      <dsp:nvSpPr>
        <dsp:cNvPr id="0" name=""/>
        <dsp:cNvSpPr/>
      </dsp:nvSpPr>
      <dsp:spPr>
        <a:xfrm>
          <a:off x="3316205" y="745940"/>
          <a:ext cx="573535" cy="91440"/>
        </a:xfrm>
        <a:custGeom>
          <a:avLst/>
          <a:gdLst/>
          <a:ahLst/>
          <a:cxnLst/>
          <a:rect l="0" t="0" r="0" b="0"/>
          <a:pathLst>
            <a:path>
              <a:moveTo>
                <a:pt x="0" y="45720"/>
              </a:moveTo>
              <a:lnTo>
                <a:pt x="57353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7869" y="788639"/>
        <a:ext cx="30206" cy="6041"/>
      </dsp:txXfrm>
    </dsp:sp>
    <dsp:sp modelId="{69FE8433-1B43-4538-86EB-23AB39CB5E7F}">
      <dsp:nvSpPr>
        <dsp:cNvPr id="0" name=""/>
        <dsp:cNvSpPr/>
      </dsp:nvSpPr>
      <dsp:spPr>
        <a:xfrm>
          <a:off x="691331" y="3658"/>
          <a:ext cx="2626674" cy="157600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709" tIns="135103" rIns="128709" bIns="135103"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rgbClr val="FFFF00"/>
              </a:solidFill>
            </a:rPr>
            <a:t>Once security team has been altered to an InfoSec threat, complete the following steps:</a:t>
          </a:r>
          <a:endParaRPr lang="en-US" sz="1800" b="1" kern="1200" dirty="0">
            <a:solidFill>
              <a:srgbClr val="FFFF00"/>
            </a:solidFill>
          </a:endParaRPr>
        </a:p>
      </dsp:txBody>
      <dsp:txXfrm>
        <a:off x="691331" y="3658"/>
        <a:ext cx="2626674" cy="1576004"/>
      </dsp:txXfrm>
    </dsp:sp>
    <dsp:sp modelId="{7A915780-B81A-4B33-8997-C651FE77DD38}">
      <dsp:nvSpPr>
        <dsp:cNvPr id="0" name=""/>
        <dsp:cNvSpPr/>
      </dsp:nvSpPr>
      <dsp:spPr>
        <a:xfrm>
          <a:off x="2004668" y="1577862"/>
          <a:ext cx="3230809" cy="573535"/>
        </a:xfrm>
        <a:custGeom>
          <a:avLst/>
          <a:gdLst/>
          <a:ahLst/>
          <a:cxnLst/>
          <a:rect l="0" t="0" r="0" b="0"/>
          <a:pathLst>
            <a:path>
              <a:moveTo>
                <a:pt x="3230809" y="0"/>
              </a:moveTo>
              <a:lnTo>
                <a:pt x="3230809" y="303867"/>
              </a:lnTo>
              <a:lnTo>
                <a:pt x="0" y="303867"/>
              </a:lnTo>
              <a:lnTo>
                <a:pt x="0" y="573535"/>
              </a:lnTo>
            </a:path>
          </a:pathLst>
        </a:custGeom>
        <a:noFill/>
        <a:ln w="6350" cap="flat" cmpd="sng" algn="ctr">
          <a:solidFill>
            <a:schemeClr val="accent2">
              <a:hueOff val="373697"/>
              <a:satOff val="-105"/>
              <a:lumOff val="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37902" y="1861609"/>
        <a:ext cx="164340" cy="6041"/>
      </dsp:txXfrm>
    </dsp:sp>
    <dsp:sp modelId="{43BC8C76-04C2-41E7-95AC-473010E2681C}">
      <dsp:nvSpPr>
        <dsp:cNvPr id="0" name=""/>
        <dsp:cNvSpPr/>
      </dsp:nvSpPr>
      <dsp:spPr>
        <a:xfrm>
          <a:off x="3922140" y="3658"/>
          <a:ext cx="2626674" cy="1576004"/>
        </a:xfrm>
        <a:prstGeom prst="rect">
          <a:avLst/>
        </a:prstGeom>
        <a:solidFill>
          <a:schemeClr val="accent2">
            <a:hueOff val="298958"/>
            <a:satOff val="-8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709" tIns="135103" rIns="128709" bIns="135103" numCol="1" spcCol="1270" anchor="ctr" anchorCtr="0">
          <a:noAutofit/>
        </a:bodyPr>
        <a:lstStyle/>
        <a:p>
          <a:pPr marL="0" lvl="0" indent="0" algn="ctr" defTabSz="800100">
            <a:lnSpc>
              <a:spcPct val="90000"/>
            </a:lnSpc>
            <a:spcBef>
              <a:spcPct val="0"/>
            </a:spcBef>
            <a:spcAft>
              <a:spcPct val="35000"/>
            </a:spcAft>
            <a:buNone/>
          </a:pPr>
          <a:r>
            <a:rPr lang="en-GB" sz="1800" kern="1200"/>
            <a:t>Gather team and reference your incident response plan.</a:t>
          </a:r>
          <a:endParaRPr lang="en-US" sz="1800" kern="1200"/>
        </a:p>
      </dsp:txBody>
      <dsp:txXfrm>
        <a:off x="3922140" y="3658"/>
        <a:ext cx="2626674" cy="1576004"/>
      </dsp:txXfrm>
    </dsp:sp>
    <dsp:sp modelId="{B976076F-CE65-400E-B4DB-F2348FE3C6D7}">
      <dsp:nvSpPr>
        <dsp:cNvPr id="0" name=""/>
        <dsp:cNvSpPr/>
      </dsp:nvSpPr>
      <dsp:spPr>
        <a:xfrm>
          <a:off x="3316205" y="2926080"/>
          <a:ext cx="573535" cy="91440"/>
        </a:xfrm>
        <a:custGeom>
          <a:avLst/>
          <a:gdLst/>
          <a:ahLst/>
          <a:cxnLst/>
          <a:rect l="0" t="0" r="0" b="0"/>
          <a:pathLst>
            <a:path>
              <a:moveTo>
                <a:pt x="0" y="45720"/>
              </a:moveTo>
              <a:lnTo>
                <a:pt x="573535" y="45720"/>
              </a:lnTo>
            </a:path>
          </a:pathLst>
        </a:custGeom>
        <a:noFill/>
        <a:ln w="6350" cap="flat" cmpd="sng" algn="ctr">
          <a:solidFill>
            <a:schemeClr val="accent2">
              <a:hueOff val="747394"/>
              <a:satOff val="-209"/>
              <a:lumOff val="352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7869" y="2968779"/>
        <a:ext cx="30206" cy="6041"/>
      </dsp:txXfrm>
    </dsp:sp>
    <dsp:sp modelId="{96170BD4-FC63-4BB6-B2BD-51AA3087A85E}">
      <dsp:nvSpPr>
        <dsp:cNvPr id="0" name=""/>
        <dsp:cNvSpPr/>
      </dsp:nvSpPr>
      <dsp:spPr>
        <a:xfrm>
          <a:off x="691331" y="2183797"/>
          <a:ext cx="2626674" cy="1576004"/>
        </a:xfrm>
        <a:prstGeom prst="rect">
          <a:avLst/>
        </a:prstGeom>
        <a:solidFill>
          <a:schemeClr val="accent2">
            <a:hueOff val="597916"/>
            <a:satOff val="-167"/>
            <a:lumOff val="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709" tIns="135103" rIns="128709" bIns="135103" numCol="1" spcCol="1270" anchor="ctr" anchorCtr="0">
          <a:noAutofit/>
        </a:bodyPr>
        <a:lstStyle/>
        <a:p>
          <a:pPr marL="0" lvl="0" indent="0" algn="ctr" defTabSz="800100">
            <a:lnSpc>
              <a:spcPct val="90000"/>
            </a:lnSpc>
            <a:spcBef>
              <a:spcPct val="0"/>
            </a:spcBef>
            <a:spcAft>
              <a:spcPct val="35000"/>
            </a:spcAft>
            <a:buNone/>
          </a:pPr>
          <a:r>
            <a:rPr lang="en-GB" sz="1800" kern="1200"/>
            <a:t>Identify the source of the threat.</a:t>
          </a:r>
          <a:endParaRPr lang="en-US" sz="1800" kern="1200"/>
        </a:p>
      </dsp:txBody>
      <dsp:txXfrm>
        <a:off x="691331" y="2183797"/>
        <a:ext cx="2626674" cy="1576004"/>
      </dsp:txXfrm>
    </dsp:sp>
    <dsp:sp modelId="{7F6D10DD-3728-49F2-A646-5A91504D4255}">
      <dsp:nvSpPr>
        <dsp:cNvPr id="0" name=""/>
        <dsp:cNvSpPr/>
      </dsp:nvSpPr>
      <dsp:spPr>
        <a:xfrm>
          <a:off x="2004668" y="3758002"/>
          <a:ext cx="3230809" cy="573535"/>
        </a:xfrm>
        <a:custGeom>
          <a:avLst/>
          <a:gdLst/>
          <a:ahLst/>
          <a:cxnLst/>
          <a:rect l="0" t="0" r="0" b="0"/>
          <a:pathLst>
            <a:path>
              <a:moveTo>
                <a:pt x="3230809" y="0"/>
              </a:moveTo>
              <a:lnTo>
                <a:pt x="3230809" y="303867"/>
              </a:lnTo>
              <a:lnTo>
                <a:pt x="0" y="303867"/>
              </a:lnTo>
              <a:lnTo>
                <a:pt x="0" y="573535"/>
              </a:lnTo>
            </a:path>
          </a:pathLst>
        </a:custGeom>
        <a:noFill/>
        <a:ln w="6350" cap="flat" cmpd="sng" algn="ctr">
          <a:solidFill>
            <a:schemeClr val="accent2">
              <a:hueOff val="1121092"/>
              <a:satOff val="-314"/>
              <a:lumOff val="529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37902" y="4041749"/>
        <a:ext cx="164340" cy="6041"/>
      </dsp:txXfrm>
    </dsp:sp>
    <dsp:sp modelId="{ACB3B9E1-0B7A-451E-9E4C-D9582B6A4359}">
      <dsp:nvSpPr>
        <dsp:cNvPr id="0" name=""/>
        <dsp:cNvSpPr/>
      </dsp:nvSpPr>
      <dsp:spPr>
        <a:xfrm>
          <a:off x="3922140" y="2183797"/>
          <a:ext cx="2626674" cy="1576004"/>
        </a:xfrm>
        <a:prstGeom prst="rect">
          <a:avLst/>
        </a:prstGeom>
        <a:solidFill>
          <a:schemeClr val="accent2">
            <a:hueOff val="896873"/>
            <a:satOff val="-251"/>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709" tIns="135103" rIns="128709" bIns="135103" numCol="1" spcCol="1270" anchor="ctr" anchorCtr="0">
          <a:noAutofit/>
        </a:bodyPr>
        <a:lstStyle/>
        <a:p>
          <a:pPr marL="0" lvl="0" indent="0" algn="ctr" defTabSz="800100">
            <a:lnSpc>
              <a:spcPct val="90000"/>
            </a:lnSpc>
            <a:spcBef>
              <a:spcPct val="0"/>
            </a:spcBef>
            <a:spcAft>
              <a:spcPct val="35000"/>
            </a:spcAft>
            <a:buNone/>
          </a:pPr>
          <a:r>
            <a:rPr lang="en-GB" sz="1800" kern="1200"/>
            <a:t>Perform actions to contain and remediate the threat.</a:t>
          </a:r>
          <a:endParaRPr lang="en-US" sz="1800" kern="1200"/>
        </a:p>
      </dsp:txBody>
      <dsp:txXfrm>
        <a:off x="3922140" y="2183797"/>
        <a:ext cx="2626674" cy="1576004"/>
      </dsp:txXfrm>
    </dsp:sp>
    <dsp:sp modelId="{47209C85-AD15-4452-8812-6B30A4D4B5EC}">
      <dsp:nvSpPr>
        <dsp:cNvPr id="0" name=""/>
        <dsp:cNvSpPr/>
      </dsp:nvSpPr>
      <dsp:spPr>
        <a:xfrm>
          <a:off x="3316205" y="5106219"/>
          <a:ext cx="573535" cy="91440"/>
        </a:xfrm>
        <a:custGeom>
          <a:avLst/>
          <a:gdLst/>
          <a:ahLst/>
          <a:cxnLst/>
          <a:rect l="0" t="0" r="0" b="0"/>
          <a:pathLst>
            <a:path>
              <a:moveTo>
                <a:pt x="0" y="45720"/>
              </a:moveTo>
              <a:lnTo>
                <a:pt x="573535" y="45720"/>
              </a:lnTo>
            </a:path>
          </a:pathLst>
        </a:custGeom>
        <a:noFill/>
        <a:ln w="6350" cap="flat" cmpd="sng" algn="ctr">
          <a:solidFill>
            <a:schemeClr val="accent2">
              <a:hueOff val="1494789"/>
              <a:satOff val="-418"/>
              <a:lumOff val="705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7869" y="5148918"/>
        <a:ext cx="30206" cy="6041"/>
      </dsp:txXfrm>
    </dsp:sp>
    <dsp:sp modelId="{D9525DB5-ECFF-4EEB-A33A-FD6F95E7337F}">
      <dsp:nvSpPr>
        <dsp:cNvPr id="0" name=""/>
        <dsp:cNvSpPr/>
      </dsp:nvSpPr>
      <dsp:spPr>
        <a:xfrm>
          <a:off x="691331" y="4363937"/>
          <a:ext cx="2626674" cy="1576004"/>
        </a:xfrm>
        <a:prstGeom prst="rect">
          <a:avLst/>
        </a:prstGeom>
        <a:solidFill>
          <a:schemeClr val="accent2">
            <a:hueOff val="1195831"/>
            <a:satOff val="-334"/>
            <a:lumOff val="5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709" tIns="135103" rIns="128709" bIns="135103" numCol="1" spcCol="1270" anchor="ctr" anchorCtr="0">
          <a:noAutofit/>
        </a:bodyPr>
        <a:lstStyle/>
        <a:p>
          <a:pPr marL="0" lvl="0" indent="0" algn="ctr" defTabSz="800100">
            <a:lnSpc>
              <a:spcPct val="90000"/>
            </a:lnSpc>
            <a:spcBef>
              <a:spcPct val="0"/>
            </a:spcBef>
            <a:spcAft>
              <a:spcPct val="35000"/>
            </a:spcAft>
            <a:buNone/>
          </a:pPr>
          <a:r>
            <a:rPr lang="en-GB" sz="1800" kern="1200"/>
            <a:t>Evaluate any damage.</a:t>
          </a:r>
          <a:endParaRPr lang="en-US" sz="1800" kern="1200"/>
        </a:p>
      </dsp:txBody>
      <dsp:txXfrm>
        <a:off x="691331" y="4363937"/>
        <a:ext cx="2626674" cy="1576004"/>
      </dsp:txXfrm>
    </dsp:sp>
    <dsp:sp modelId="{97011E0A-B937-42A9-A064-255869C8E245}">
      <dsp:nvSpPr>
        <dsp:cNvPr id="0" name=""/>
        <dsp:cNvSpPr/>
      </dsp:nvSpPr>
      <dsp:spPr>
        <a:xfrm>
          <a:off x="3922140" y="4363937"/>
          <a:ext cx="2626674" cy="1576004"/>
        </a:xfrm>
        <a:prstGeom prst="rect">
          <a:avLst/>
        </a:prstGeom>
        <a:solidFill>
          <a:schemeClr val="accent2">
            <a:hueOff val="1494789"/>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709" tIns="135103" rIns="128709" bIns="135103" numCol="1" spcCol="1270" anchor="ctr" anchorCtr="0">
          <a:noAutofit/>
        </a:bodyPr>
        <a:lstStyle/>
        <a:p>
          <a:pPr marL="0" lvl="0" indent="0" algn="ctr" defTabSz="800100">
            <a:lnSpc>
              <a:spcPct val="90000"/>
            </a:lnSpc>
            <a:spcBef>
              <a:spcPct val="0"/>
            </a:spcBef>
            <a:spcAft>
              <a:spcPct val="35000"/>
            </a:spcAft>
            <a:buNone/>
          </a:pPr>
          <a:r>
            <a:rPr lang="en-GB" sz="1800" kern="1200"/>
            <a:t>Notify relevant parties.</a:t>
          </a:r>
          <a:endParaRPr lang="en-US" sz="1800" kern="1200"/>
        </a:p>
      </dsp:txBody>
      <dsp:txXfrm>
        <a:off x="3922140" y="4363937"/>
        <a:ext cx="2626674" cy="157600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015A1C-A9C3-47A9-AC50-C3A5EBC603AF}" type="datetimeFigureOut">
              <a:rPr lang="en-GB" smtClean="0"/>
              <a:t>26/10/2023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99130-5FBD-48FA-A600-A163157532FD}" type="slidenum">
              <a:rPr lang="en-GB" smtClean="0"/>
              <a:t>‹#›</a:t>
            </a:fld>
            <a:endParaRPr lang="en-GB"/>
          </a:p>
        </p:txBody>
      </p:sp>
    </p:spTree>
    <p:extLst>
      <p:ext uri="{BB962C8B-B14F-4D97-AF65-F5344CB8AC3E}">
        <p14:creationId xmlns:p14="http://schemas.microsoft.com/office/powerpoint/2010/main" val="88530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Securitatea</a:t>
            </a:r>
            <a:r>
              <a:rPr lang="en-GB" dirty="0"/>
              <a:t> </a:t>
            </a:r>
            <a:r>
              <a:rPr lang="en-GB" dirty="0" err="1"/>
              <a:t>informațiilor</a:t>
            </a:r>
            <a:r>
              <a:rPr lang="en-GB" dirty="0"/>
              <a:t> (InfoSec), </a:t>
            </a:r>
            <a:r>
              <a:rPr lang="en-GB" dirty="0" err="1"/>
              <a:t>este</a:t>
            </a:r>
            <a:r>
              <a:rPr lang="en-GB" dirty="0"/>
              <a:t> un set de </a:t>
            </a:r>
            <a:r>
              <a:rPr lang="en-GB" dirty="0" err="1"/>
              <a:t>proceduri</a:t>
            </a:r>
            <a:r>
              <a:rPr lang="en-GB" dirty="0"/>
              <a:t> </a:t>
            </a:r>
            <a:r>
              <a:rPr lang="en-GB" dirty="0" err="1"/>
              <a:t>și</a:t>
            </a:r>
            <a:r>
              <a:rPr lang="en-GB" dirty="0"/>
              <a:t> </a:t>
            </a:r>
            <a:r>
              <a:rPr lang="en-GB" dirty="0" err="1"/>
              <a:t>instrumente</a:t>
            </a:r>
            <a:r>
              <a:rPr lang="en-GB" dirty="0"/>
              <a:t> de </a:t>
            </a:r>
            <a:r>
              <a:rPr lang="en-GB" dirty="0" err="1"/>
              <a:t>securitate</a:t>
            </a:r>
            <a:r>
              <a:rPr lang="en-GB" dirty="0"/>
              <a:t> care </a:t>
            </a:r>
            <a:r>
              <a:rPr lang="en-GB" dirty="0" err="1"/>
              <a:t>protejează</a:t>
            </a:r>
            <a:r>
              <a:rPr lang="en-GB" dirty="0"/>
              <a:t> </a:t>
            </a:r>
            <a:r>
              <a:rPr lang="en-GB" dirty="0" err="1"/>
              <a:t>în</a:t>
            </a:r>
            <a:r>
              <a:rPr lang="en-GB" dirty="0"/>
              <a:t> </a:t>
            </a:r>
            <a:r>
              <a:rPr lang="en-GB" dirty="0" err="1"/>
              <a:t>linii</a:t>
            </a:r>
            <a:r>
              <a:rPr lang="en-GB" dirty="0"/>
              <a:t> </a:t>
            </a:r>
            <a:r>
              <a:rPr lang="en-GB" dirty="0" err="1"/>
              <a:t>mari</a:t>
            </a:r>
            <a:r>
              <a:rPr lang="en-GB" dirty="0"/>
              <a:t> </a:t>
            </a:r>
            <a:r>
              <a:rPr lang="en-GB" dirty="0" err="1"/>
              <a:t>informațiile</a:t>
            </a:r>
            <a:r>
              <a:rPr lang="en-GB" dirty="0"/>
              <a:t> </a:t>
            </a:r>
            <a:r>
              <a:rPr lang="en-GB" dirty="0" err="1"/>
              <a:t>sensibile</a:t>
            </a:r>
            <a:r>
              <a:rPr lang="en-GB" dirty="0"/>
              <a:t> ale </a:t>
            </a:r>
            <a:r>
              <a:rPr lang="en-GB" dirty="0" err="1"/>
              <a:t>întreprinderii</a:t>
            </a:r>
            <a:r>
              <a:rPr lang="en-GB" dirty="0"/>
              <a:t> </a:t>
            </a:r>
            <a:r>
              <a:rPr lang="en-GB" dirty="0" err="1"/>
              <a:t>împotriva</a:t>
            </a:r>
            <a:r>
              <a:rPr lang="en-GB" dirty="0"/>
              <a:t> </a:t>
            </a:r>
            <a:r>
              <a:rPr lang="en-GB" dirty="0" err="1"/>
              <a:t>utilizării</a:t>
            </a:r>
            <a:r>
              <a:rPr lang="en-GB" dirty="0"/>
              <a:t> </a:t>
            </a:r>
            <a:r>
              <a:rPr lang="en-GB" dirty="0" err="1"/>
              <a:t>greșite</a:t>
            </a:r>
            <a:r>
              <a:rPr lang="en-GB" dirty="0"/>
              <a:t>, </a:t>
            </a:r>
            <a:r>
              <a:rPr lang="en-GB" dirty="0" err="1"/>
              <a:t>accesului</a:t>
            </a:r>
            <a:r>
              <a:rPr lang="en-GB" dirty="0"/>
              <a:t> </a:t>
            </a:r>
            <a:r>
              <a:rPr lang="en-GB" dirty="0" err="1"/>
              <a:t>neautorizat</a:t>
            </a:r>
            <a:r>
              <a:rPr lang="en-GB" dirty="0"/>
              <a:t>, </a:t>
            </a:r>
            <a:r>
              <a:rPr lang="en-GB" dirty="0" err="1"/>
              <a:t>întreruperii</a:t>
            </a:r>
            <a:r>
              <a:rPr lang="en-GB" dirty="0"/>
              <a:t> </a:t>
            </a:r>
            <a:r>
              <a:rPr lang="en-GB" dirty="0" err="1"/>
              <a:t>sau</a:t>
            </a:r>
            <a:r>
              <a:rPr lang="en-GB" dirty="0"/>
              <a:t> </a:t>
            </a:r>
            <a:r>
              <a:rPr lang="en-GB" dirty="0" err="1"/>
              <a:t>distrugerii</a:t>
            </a:r>
            <a:r>
              <a:rPr lang="en-GB" dirty="0"/>
              <a:t>.</a:t>
            </a:r>
            <a:endParaRPr lang="ro-RO" dirty="0"/>
          </a:p>
          <a:p>
            <a:endParaRPr lang="ro-RO" dirty="0"/>
          </a:p>
          <a:p>
            <a:endParaRPr lang="en-GB" dirty="0"/>
          </a:p>
        </p:txBody>
      </p:sp>
      <p:sp>
        <p:nvSpPr>
          <p:cNvPr id="4" name="Slide Number Placeholder 3"/>
          <p:cNvSpPr>
            <a:spLocks noGrp="1"/>
          </p:cNvSpPr>
          <p:nvPr>
            <p:ph type="sldNum" sz="quarter" idx="5"/>
          </p:nvPr>
        </p:nvSpPr>
        <p:spPr/>
        <p:txBody>
          <a:bodyPr/>
          <a:lstStyle/>
          <a:p>
            <a:fld id="{28399130-5FBD-48FA-A600-A163157532FD}" type="slidenum">
              <a:rPr lang="en-GB" smtClean="0"/>
              <a:t>2</a:t>
            </a:fld>
            <a:endParaRPr lang="en-GB"/>
          </a:p>
        </p:txBody>
      </p:sp>
    </p:spTree>
    <p:extLst>
      <p:ext uri="{BB962C8B-B14F-4D97-AF65-F5344CB8AC3E}">
        <p14:creationId xmlns:p14="http://schemas.microsoft.com/office/powerpoint/2010/main" val="4285541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Când</a:t>
            </a:r>
            <a:r>
              <a:rPr lang="en-GB" dirty="0"/>
              <a:t> </a:t>
            </a:r>
            <a:r>
              <a:rPr lang="en-GB" dirty="0" err="1"/>
              <a:t>informațiile</a:t>
            </a:r>
            <a:r>
              <a:rPr lang="en-GB" dirty="0"/>
              <a:t> sunt </a:t>
            </a:r>
            <a:r>
              <a:rPr lang="en-GB" dirty="0" err="1"/>
              <a:t>citite</a:t>
            </a:r>
            <a:r>
              <a:rPr lang="en-GB" dirty="0"/>
              <a:t> </a:t>
            </a:r>
            <a:r>
              <a:rPr lang="en-GB" dirty="0" err="1"/>
              <a:t>sau</a:t>
            </a:r>
            <a:r>
              <a:rPr lang="en-GB" dirty="0"/>
              <a:t> </a:t>
            </a:r>
            <a:r>
              <a:rPr lang="en-GB" dirty="0" err="1"/>
              <a:t>copiate</a:t>
            </a:r>
            <a:r>
              <a:rPr lang="en-GB" dirty="0"/>
              <a:t> de o </a:t>
            </a:r>
            <a:r>
              <a:rPr lang="en-GB" dirty="0" err="1"/>
              <a:t>persoană</a:t>
            </a:r>
            <a:r>
              <a:rPr lang="en-GB" dirty="0"/>
              <a:t> </a:t>
            </a:r>
            <a:r>
              <a:rPr lang="en-GB" dirty="0" err="1"/>
              <a:t>neautorizată</a:t>
            </a:r>
            <a:r>
              <a:rPr lang="en-GB" dirty="0"/>
              <a:t> </a:t>
            </a:r>
            <a:r>
              <a:rPr lang="en-GB" dirty="0" err="1"/>
              <a:t>în</a:t>
            </a:r>
            <a:r>
              <a:rPr lang="en-GB" dirty="0"/>
              <a:t> </a:t>
            </a:r>
            <a:r>
              <a:rPr lang="en-GB" dirty="0" err="1"/>
              <a:t>acest</a:t>
            </a:r>
            <a:r>
              <a:rPr lang="en-GB" dirty="0"/>
              <a:t> </a:t>
            </a:r>
            <a:r>
              <a:rPr lang="en-GB" dirty="0" err="1"/>
              <a:t>sens</a:t>
            </a:r>
            <a:r>
              <a:rPr lang="en-GB" dirty="0"/>
              <a:t>, </a:t>
            </a:r>
            <a:r>
              <a:rPr lang="en-GB" dirty="0" err="1"/>
              <a:t>rezultatul</a:t>
            </a:r>
            <a:r>
              <a:rPr lang="en-GB" dirty="0"/>
              <a:t> </a:t>
            </a:r>
            <a:r>
              <a:rPr lang="en-GB" dirty="0" err="1"/>
              <a:t>este</a:t>
            </a:r>
            <a:r>
              <a:rPr lang="en-GB" dirty="0"/>
              <a:t> </a:t>
            </a:r>
            <a:r>
              <a:rPr lang="en-GB" dirty="0" err="1"/>
              <a:t>cunoscut</a:t>
            </a:r>
            <a:r>
              <a:rPr lang="en-GB" dirty="0"/>
              <a:t> sub </a:t>
            </a:r>
            <a:r>
              <a:rPr lang="en-GB" dirty="0" err="1"/>
              <a:t>numele</a:t>
            </a:r>
            <a:r>
              <a:rPr lang="en-GB" dirty="0"/>
              <a:t> de </a:t>
            </a:r>
            <a:r>
              <a:rPr lang="en-GB" dirty="0" err="1"/>
              <a:t>pierderea</a:t>
            </a:r>
            <a:r>
              <a:rPr lang="en-GB" dirty="0"/>
              <a:t> </a:t>
            </a:r>
            <a:r>
              <a:rPr lang="en-GB" dirty="0" err="1"/>
              <a:t>confidențialității</a:t>
            </a:r>
            <a:r>
              <a:rPr lang="en-GB" dirty="0"/>
              <a:t>.</a:t>
            </a:r>
            <a:endParaRPr lang="ro-RO" dirty="0"/>
          </a:p>
          <a:p>
            <a:endParaRPr lang="ro-RO" dirty="0"/>
          </a:p>
          <a:p>
            <a:r>
              <a:rPr lang="en-GB" dirty="0" err="1"/>
              <a:t>Confidențialitatea</a:t>
            </a:r>
            <a:r>
              <a:rPr lang="en-GB" dirty="0"/>
              <a:t> </a:t>
            </a:r>
            <a:r>
              <a:rPr lang="en-GB" dirty="0" err="1"/>
              <a:t>este</a:t>
            </a:r>
            <a:r>
              <a:rPr lang="en-GB" dirty="0"/>
              <a:t> un </a:t>
            </a:r>
            <a:r>
              <a:rPr lang="en-GB" dirty="0" err="1"/>
              <a:t>principiu</a:t>
            </a:r>
            <a:r>
              <a:rPr lang="en-GB" dirty="0"/>
              <a:t> care </a:t>
            </a:r>
            <a:r>
              <a:rPr lang="en-GB" dirty="0" err="1"/>
              <a:t>determină</a:t>
            </a:r>
            <a:r>
              <a:rPr lang="en-GB" dirty="0"/>
              <a:t> cine are </a:t>
            </a:r>
            <a:r>
              <a:rPr lang="en-GB" dirty="0" err="1"/>
              <a:t>acces</a:t>
            </a:r>
            <a:r>
              <a:rPr lang="en-GB" dirty="0"/>
              <a:t> la </a:t>
            </a:r>
            <a:r>
              <a:rPr lang="en-GB" dirty="0" err="1"/>
              <a:t>anumite</a:t>
            </a:r>
            <a:r>
              <a:rPr lang="en-GB" dirty="0"/>
              <a:t> </a:t>
            </a:r>
            <a:r>
              <a:rPr lang="en-GB" dirty="0" err="1"/>
              <a:t>informații</a:t>
            </a:r>
            <a:r>
              <a:rPr lang="en-GB" dirty="0"/>
              <a:t> </a:t>
            </a:r>
            <a:r>
              <a:rPr lang="en-GB" dirty="0" err="1"/>
              <a:t>și</a:t>
            </a:r>
            <a:r>
              <a:rPr lang="en-GB" dirty="0"/>
              <a:t> cum pot fi </a:t>
            </a:r>
            <a:r>
              <a:rPr lang="en-GB" dirty="0" err="1"/>
              <a:t>partajate.Ideea</a:t>
            </a:r>
            <a:r>
              <a:rPr lang="en-GB" dirty="0"/>
              <a:t> din </a:t>
            </a:r>
            <a:r>
              <a:rPr lang="en-GB" dirty="0" err="1"/>
              <a:t>spatele</a:t>
            </a:r>
            <a:r>
              <a:rPr lang="en-GB" dirty="0"/>
              <a:t> </a:t>
            </a:r>
            <a:r>
              <a:rPr lang="en-GB" dirty="0" err="1"/>
              <a:t>confidențialității</a:t>
            </a:r>
            <a:r>
              <a:rPr lang="en-GB" dirty="0"/>
              <a:t> </a:t>
            </a:r>
            <a:r>
              <a:rPr lang="en-GB" dirty="0" err="1"/>
              <a:t>este</a:t>
            </a:r>
            <a:r>
              <a:rPr lang="en-GB" dirty="0"/>
              <a:t> </a:t>
            </a:r>
            <a:r>
              <a:rPr lang="en-GB" dirty="0" err="1"/>
              <a:t>că</a:t>
            </a:r>
            <a:r>
              <a:rPr lang="en-GB" dirty="0"/>
              <a:t> </a:t>
            </a:r>
            <a:r>
              <a:rPr lang="en-GB" dirty="0" err="1"/>
              <a:t>informațiile</a:t>
            </a:r>
            <a:r>
              <a:rPr lang="en-GB" dirty="0"/>
              <a:t> </a:t>
            </a:r>
            <a:r>
              <a:rPr lang="en-GB" dirty="0" err="1"/>
              <a:t>sensibile</a:t>
            </a:r>
            <a:r>
              <a:rPr lang="en-GB" dirty="0"/>
              <a:t> </a:t>
            </a:r>
            <a:r>
              <a:rPr lang="en-GB" dirty="0" err="1"/>
              <a:t>și</a:t>
            </a:r>
            <a:r>
              <a:rPr lang="en-GB" dirty="0"/>
              <a:t> </a:t>
            </a:r>
            <a:r>
              <a:rPr lang="en-GB" dirty="0" err="1"/>
              <a:t>personale</a:t>
            </a:r>
            <a:r>
              <a:rPr lang="en-GB" dirty="0"/>
              <a:t> </a:t>
            </a:r>
            <a:r>
              <a:rPr lang="en-GB" dirty="0" err="1"/>
              <a:t>ar</a:t>
            </a:r>
            <a:r>
              <a:rPr lang="en-GB" dirty="0"/>
              <a:t> </a:t>
            </a:r>
            <a:r>
              <a:rPr lang="en-GB" dirty="0" err="1"/>
              <a:t>trebui</a:t>
            </a:r>
            <a:r>
              <a:rPr lang="en-GB" dirty="0"/>
              <a:t> </a:t>
            </a:r>
            <a:r>
              <a:rPr lang="en-GB" dirty="0" err="1"/>
              <a:t>să</a:t>
            </a:r>
            <a:r>
              <a:rPr lang="en-GB" dirty="0"/>
              <a:t> </a:t>
            </a:r>
            <a:r>
              <a:rPr lang="en-GB" dirty="0" err="1"/>
              <a:t>rămână</a:t>
            </a:r>
            <a:r>
              <a:rPr lang="en-GB" dirty="0"/>
              <a:t> private, cu </a:t>
            </a:r>
            <a:r>
              <a:rPr lang="en-GB" dirty="0" err="1"/>
              <a:t>excepția</a:t>
            </a:r>
            <a:r>
              <a:rPr lang="en-GB" dirty="0"/>
              <a:t> </a:t>
            </a:r>
            <a:r>
              <a:rPr lang="en-GB" dirty="0" err="1"/>
              <a:t>cazului</a:t>
            </a:r>
            <a:r>
              <a:rPr lang="en-GB" dirty="0"/>
              <a:t> </a:t>
            </a:r>
            <a:r>
              <a:rPr lang="en-GB" dirty="0" err="1"/>
              <a:t>în</a:t>
            </a:r>
            <a:r>
              <a:rPr lang="en-GB" dirty="0"/>
              <a:t> care </a:t>
            </a:r>
            <a:r>
              <a:rPr lang="en-GB" dirty="0" err="1"/>
              <a:t>proprietarul</a:t>
            </a:r>
            <a:r>
              <a:rPr lang="en-GB" dirty="0"/>
              <a:t> </a:t>
            </a:r>
            <a:r>
              <a:rPr lang="en-GB" dirty="0" err="1"/>
              <a:t>acestor</a:t>
            </a:r>
            <a:r>
              <a:rPr lang="en-GB" dirty="0"/>
              <a:t> </a:t>
            </a:r>
            <a:r>
              <a:rPr lang="en-GB" dirty="0" err="1"/>
              <a:t>informații</a:t>
            </a:r>
            <a:r>
              <a:rPr lang="en-GB" dirty="0"/>
              <a:t> </a:t>
            </a:r>
            <a:r>
              <a:rPr lang="en-GB" dirty="0" err="1"/>
              <a:t>dorește</a:t>
            </a:r>
            <a:r>
              <a:rPr lang="en-GB" dirty="0"/>
              <a:t> </a:t>
            </a:r>
            <a:r>
              <a:rPr lang="en-GB" dirty="0" err="1"/>
              <a:t>să</a:t>
            </a:r>
            <a:r>
              <a:rPr lang="en-GB" dirty="0"/>
              <a:t> le </a:t>
            </a:r>
            <a:r>
              <a:rPr lang="en-GB" dirty="0" err="1"/>
              <a:t>dezvăluie</a:t>
            </a:r>
            <a:r>
              <a:rPr lang="en-GB" dirty="0"/>
              <a:t>.</a:t>
            </a:r>
            <a:endParaRPr lang="ro-RO" dirty="0"/>
          </a:p>
          <a:p>
            <a:endParaRPr lang="ro-RO" dirty="0"/>
          </a:p>
          <a:p>
            <a:r>
              <a:rPr lang="en-GB" dirty="0" err="1"/>
              <a:t>Pentru</a:t>
            </a:r>
            <a:r>
              <a:rPr lang="en-GB" dirty="0"/>
              <a:t> </a:t>
            </a:r>
            <a:r>
              <a:rPr lang="en-GB" dirty="0" err="1"/>
              <a:t>unele</a:t>
            </a:r>
            <a:r>
              <a:rPr lang="en-GB" dirty="0"/>
              <a:t> </a:t>
            </a:r>
            <a:r>
              <a:rPr lang="en-GB" dirty="0" err="1"/>
              <a:t>tipuri</a:t>
            </a:r>
            <a:r>
              <a:rPr lang="en-GB" dirty="0"/>
              <a:t> de </a:t>
            </a:r>
            <a:r>
              <a:rPr lang="en-GB" dirty="0" err="1"/>
              <a:t>informații</a:t>
            </a:r>
            <a:r>
              <a:rPr lang="en-GB" dirty="0"/>
              <a:t>, </a:t>
            </a:r>
            <a:r>
              <a:rPr lang="en-GB" dirty="0" err="1"/>
              <a:t>confidențialitatea</a:t>
            </a:r>
            <a:r>
              <a:rPr lang="en-GB" dirty="0"/>
              <a:t> </a:t>
            </a:r>
            <a:r>
              <a:rPr lang="en-GB" dirty="0" err="1"/>
              <a:t>este</a:t>
            </a:r>
            <a:r>
              <a:rPr lang="en-GB" dirty="0"/>
              <a:t> un </a:t>
            </a:r>
            <a:r>
              <a:rPr lang="en-GB" dirty="0" err="1"/>
              <a:t>atribut</a:t>
            </a:r>
            <a:r>
              <a:rPr lang="en-GB" dirty="0"/>
              <a:t> </a:t>
            </a:r>
            <a:r>
              <a:rPr lang="en-GB" dirty="0" err="1"/>
              <a:t>foarte</a:t>
            </a:r>
            <a:r>
              <a:rPr lang="en-GB" dirty="0"/>
              <a:t> important. </a:t>
            </a:r>
            <a:endParaRPr lang="ro-RO" dirty="0"/>
          </a:p>
          <a:p>
            <a:endParaRPr lang="ro-RO" dirty="0"/>
          </a:p>
          <a:p>
            <a:r>
              <a:rPr lang="en-GB" dirty="0" err="1"/>
              <a:t>Exemplele</a:t>
            </a:r>
            <a:r>
              <a:rPr lang="en-GB" dirty="0"/>
              <a:t> </a:t>
            </a:r>
            <a:r>
              <a:rPr lang="en-GB" dirty="0" err="1"/>
              <a:t>includ</a:t>
            </a:r>
            <a:r>
              <a:rPr lang="en-GB" dirty="0"/>
              <a:t> date de </a:t>
            </a:r>
            <a:r>
              <a:rPr lang="en-GB" dirty="0" err="1"/>
              <a:t>cercetare</a:t>
            </a:r>
            <a:r>
              <a:rPr lang="en-GB" dirty="0"/>
              <a:t>, </a:t>
            </a:r>
            <a:r>
              <a:rPr lang="en-GB" dirty="0" err="1"/>
              <a:t>dosare</a:t>
            </a:r>
            <a:r>
              <a:rPr lang="en-GB" dirty="0"/>
              <a:t> </a:t>
            </a:r>
            <a:r>
              <a:rPr lang="en-GB" dirty="0" err="1"/>
              <a:t>medicale</a:t>
            </a:r>
            <a:r>
              <a:rPr lang="en-GB" dirty="0"/>
              <a:t> </a:t>
            </a:r>
            <a:r>
              <a:rPr lang="en-GB" dirty="0" err="1"/>
              <a:t>și</a:t>
            </a:r>
            <a:r>
              <a:rPr lang="en-GB" dirty="0"/>
              <a:t> de </a:t>
            </a:r>
            <a:r>
              <a:rPr lang="en-GB" dirty="0" err="1"/>
              <a:t>asigurări</a:t>
            </a:r>
            <a:r>
              <a:rPr lang="en-GB" dirty="0"/>
              <a:t>, </a:t>
            </a:r>
            <a:r>
              <a:rPr lang="en-GB" dirty="0" err="1"/>
              <a:t>specificații</a:t>
            </a:r>
            <a:r>
              <a:rPr lang="en-GB" dirty="0"/>
              <a:t> de </a:t>
            </a:r>
            <a:r>
              <a:rPr lang="en-GB" dirty="0" err="1"/>
              <a:t>produse</a:t>
            </a:r>
            <a:r>
              <a:rPr lang="en-GB" dirty="0"/>
              <a:t> </a:t>
            </a:r>
            <a:r>
              <a:rPr lang="en-GB" dirty="0" err="1"/>
              <a:t>noi</a:t>
            </a:r>
            <a:r>
              <a:rPr lang="en-GB" dirty="0"/>
              <a:t> </a:t>
            </a:r>
            <a:r>
              <a:rPr lang="en-GB" dirty="0" err="1"/>
              <a:t>și</a:t>
            </a:r>
            <a:r>
              <a:rPr lang="en-GB" dirty="0"/>
              <a:t> </a:t>
            </a:r>
            <a:r>
              <a:rPr lang="en-GB" dirty="0" err="1"/>
              <a:t>strategii</a:t>
            </a:r>
            <a:r>
              <a:rPr lang="en-GB" dirty="0"/>
              <a:t> de </a:t>
            </a:r>
            <a:r>
              <a:rPr lang="en-GB" dirty="0" err="1"/>
              <a:t>investiții</a:t>
            </a:r>
            <a:r>
              <a:rPr lang="en-GB" dirty="0"/>
              <a:t> corporative.</a:t>
            </a:r>
            <a:endParaRPr lang="ro-RO" dirty="0"/>
          </a:p>
          <a:p>
            <a:endParaRPr lang="ro-RO" dirty="0"/>
          </a:p>
          <a:p>
            <a:r>
              <a:rPr lang="ro-RO" dirty="0"/>
              <a:t>îN</a:t>
            </a:r>
            <a:r>
              <a:rPr lang="en-GB" dirty="0"/>
              <a:t> </a:t>
            </a:r>
            <a:r>
              <a:rPr lang="en-GB" dirty="0" err="1"/>
              <a:t>unele</a:t>
            </a:r>
            <a:r>
              <a:rPr lang="en-GB" dirty="0"/>
              <a:t> </a:t>
            </a:r>
            <a:r>
              <a:rPr lang="en-GB" dirty="0" err="1"/>
              <a:t>locații</a:t>
            </a:r>
            <a:r>
              <a:rPr lang="en-GB" dirty="0"/>
              <a:t>, </a:t>
            </a:r>
            <a:r>
              <a:rPr lang="en-GB" dirty="0" err="1"/>
              <a:t>poate</a:t>
            </a:r>
            <a:r>
              <a:rPr lang="en-GB" dirty="0"/>
              <a:t> </a:t>
            </a:r>
            <a:r>
              <a:rPr lang="en-GB" dirty="0" err="1"/>
              <a:t>exista</a:t>
            </a:r>
            <a:r>
              <a:rPr lang="en-GB" dirty="0"/>
              <a:t> o </a:t>
            </a:r>
            <a:r>
              <a:rPr lang="en-GB" dirty="0" err="1"/>
              <a:t>obligație</a:t>
            </a:r>
            <a:r>
              <a:rPr lang="en-GB" dirty="0"/>
              <a:t> </a:t>
            </a:r>
            <a:r>
              <a:rPr lang="en-GB" dirty="0" err="1"/>
              <a:t>legală</a:t>
            </a:r>
            <a:r>
              <a:rPr lang="en-GB" dirty="0"/>
              <a:t> de a </a:t>
            </a:r>
            <a:r>
              <a:rPr lang="en-GB" dirty="0" err="1"/>
              <a:t>proteja</a:t>
            </a:r>
            <a:r>
              <a:rPr lang="en-GB" dirty="0"/>
              <a:t> </a:t>
            </a:r>
            <a:r>
              <a:rPr lang="en-GB" dirty="0" err="1"/>
              <a:t>confidențialitatea</a:t>
            </a:r>
            <a:r>
              <a:rPr lang="en-GB" dirty="0"/>
              <a:t> </a:t>
            </a:r>
            <a:r>
              <a:rPr lang="en-GB" dirty="0" err="1"/>
              <a:t>persoanelor.Acest</a:t>
            </a:r>
            <a:r>
              <a:rPr lang="en-GB" dirty="0"/>
              <a:t> </a:t>
            </a:r>
            <a:r>
              <a:rPr lang="en-GB" dirty="0" err="1"/>
              <a:t>lucru</a:t>
            </a:r>
            <a:r>
              <a:rPr lang="en-GB" dirty="0"/>
              <a:t> </a:t>
            </a:r>
            <a:r>
              <a:rPr lang="en-GB" dirty="0" err="1"/>
              <a:t>este</a:t>
            </a:r>
            <a:r>
              <a:rPr lang="en-GB" dirty="0"/>
              <a:t> </a:t>
            </a:r>
            <a:r>
              <a:rPr lang="en-GB" dirty="0" err="1"/>
              <a:t>valabil</a:t>
            </a:r>
            <a:r>
              <a:rPr lang="en-GB" dirty="0"/>
              <a:t> </a:t>
            </a:r>
            <a:r>
              <a:rPr lang="en-GB" dirty="0" err="1"/>
              <a:t>mai</a:t>
            </a:r>
            <a:r>
              <a:rPr lang="en-GB" dirty="0"/>
              <a:t> ales </a:t>
            </a:r>
            <a:r>
              <a:rPr lang="en-GB" dirty="0" err="1"/>
              <a:t>pentru</a:t>
            </a:r>
            <a:r>
              <a:rPr lang="en-GB" dirty="0"/>
              <a:t> </a:t>
            </a:r>
            <a:r>
              <a:rPr lang="en-GB" dirty="0" err="1"/>
              <a:t>bănci</a:t>
            </a:r>
            <a:r>
              <a:rPr lang="en-GB" dirty="0"/>
              <a:t> </a:t>
            </a:r>
            <a:r>
              <a:rPr lang="en-GB" dirty="0" err="1"/>
              <a:t>și</a:t>
            </a:r>
            <a:r>
              <a:rPr lang="en-GB" dirty="0"/>
              <a:t> </a:t>
            </a:r>
            <a:r>
              <a:rPr lang="en-GB" dirty="0" err="1"/>
              <a:t>companii</a:t>
            </a:r>
            <a:r>
              <a:rPr lang="en-GB" dirty="0"/>
              <a:t> de </a:t>
            </a:r>
            <a:r>
              <a:rPr lang="en-GB" dirty="0" err="1"/>
              <a:t>creditare</a:t>
            </a:r>
            <a:r>
              <a:rPr lang="en-GB" dirty="0"/>
              <a:t>; </a:t>
            </a:r>
            <a:r>
              <a:rPr lang="en-GB" dirty="0" err="1"/>
              <a:t>colectori</a:t>
            </a:r>
            <a:r>
              <a:rPr lang="en-GB" dirty="0"/>
              <a:t> de </a:t>
            </a:r>
            <a:r>
              <a:rPr lang="en-GB" dirty="0" err="1"/>
              <a:t>datorii</a:t>
            </a:r>
            <a:r>
              <a:rPr lang="en-GB" dirty="0"/>
              <a:t>; </a:t>
            </a:r>
            <a:r>
              <a:rPr lang="en-GB" dirty="0" err="1"/>
              <a:t>companii</a:t>
            </a:r>
            <a:r>
              <a:rPr lang="en-GB" dirty="0"/>
              <a:t> care </a:t>
            </a:r>
            <a:r>
              <a:rPr lang="en-GB" dirty="0" err="1"/>
              <a:t>acordă</a:t>
            </a:r>
            <a:r>
              <a:rPr lang="en-GB" dirty="0"/>
              <a:t> credit </a:t>
            </a:r>
            <a:r>
              <a:rPr lang="en-GB" dirty="0" err="1"/>
              <a:t>clienților</a:t>
            </a:r>
            <a:r>
              <a:rPr lang="en-GB" dirty="0"/>
              <a:t> lor </a:t>
            </a:r>
            <a:r>
              <a:rPr lang="en-GB" dirty="0" err="1"/>
              <a:t>sau</a:t>
            </a:r>
            <a:r>
              <a:rPr lang="en-GB" dirty="0"/>
              <a:t> emit </a:t>
            </a:r>
            <a:r>
              <a:rPr lang="en-GB" dirty="0" err="1"/>
              <a:t>carduri</a:t>
            </a:r>
            <a:r>
              <a:rPr lang="en-GB" dirty="0"/>
              <a:t> de credit; </a:t>
            </a:r>
            <a:r>
              <a:rPr lang="en-GB" dirty="0" err="1"/>
              <a:t>spitale</a:t>
            </a:r>
            <a:r>
              <a:rPr lang="en-GB" dirty="0"/>
              <a:t>, </a:t>
            </a:r>
            <a:r>
              <a:rPr lang="en-GB" dirty="0" err="1"/>
              <a:t>cabinete</a:t>
            </a:r>
            <a:r>
              <a:rPr lang="en-GB" dirty="0"/>
              <a:t> </a:t>
            </a:r>
            <a:r>
              <a:rPr lang="en-GB" dirty="0" err="1"/>
              <a:t>medicale</a:t>
            </a:r>
            <a:r>
              <a:rPr lang="en-GB" dirty="0"/>
              <a:t> </a:t>
            </a:r>
            <a:r>
              <a:rPr lang="en-GB" dirty="0" err="1"/>
              <a:t>și</a:t>
            </a:r>
            <a:r>
              <a:rPr lang="en-GB" dirty="0"/>
              <a:t> </a:t>
            </a:r>
            <a:r>
              <a:rPr lang="en-GB" dirty="0" err="1"/>
              <a:t>laboratoare</a:t>
            </a:r>
            <a:r>
              <a:rPr lang="en-GB" dirty="0"/>
              <a:t> de </a:t>
            </a:r>
            <a:r>
              <a:rPr lang="en-GB" dirty="0" err="1"/>
              <a:t>analize</a:t>
            </a:r>
            <a:r>
              <a:rPr lang="en-GB" dirty="0"/>
              <a:t> </a:t>
            </a:r>
            <a:r>
              <a:rPr lang="en-GB" dirty="0" err="1"/>
              <a:t>medicale</a:t>
            </a:r>
            <a:r>
              <a:rPr lang="en-GB" dirty="0"/>
              <a:t>; </a:t>
            </a:r>
            <a:r>
              <a:rPr lang="en-GB" dirty="0" err="1"/>
              <a:t>persoane</a:t>
            </a:r>
            <a:r>
              <a:rPr lang="en-GB" dirty="0"/>
              <a:t> </a:t>
            </a:r>
            <a:r>
              <a:rPr lang="en-GB" dirty="0" err="1"/>
              <a:t>sau</a:t>
            </a:r>
            <a:r>
              <a:rPr lang="en-GB" dirty="0"/>
              <a:t> </a:t>
            </a:r>
            <a:r>
              <a:rPr lang="en-GB" dirty="0" err="1"/>
              <a:t>agenții</a:t>
            </a:r>
            <a:r>
              <a:rPr lang="en-GB" dirty="0"/>
              <a:t> care </a:t>
            </a:r>
            <a:r>
              <a:rPr lang="en-GB" dirty="0" err="1"/>
              <a:t>oferă</a:t>
            </a:r>
            <a:r>
              <a:rPr lang="en-GB" dirty="0"/>
              <a:t> </a:t>
            </a:r>
            <a:r>
              <a:rPr lang="en-GB" dirty="0" err="1"/>
              <a:t>servicii</a:t>
            </a:r>
            <a:r>
              <a:rPr lang="en-GB" dirty="0"/>
              <a:t> precum </a:t>
            </a:r>
            <a:r>
              <a:rPr lang="en-GB" dirty="0" err="1"/>
              <a:t>consiliere</a:t>
            </a:r>
            <a:r>
              <a:rPr lang="en-GB" dirty="0"/>
              <a:t> </a:t>
            </a:r>
            <a:r>
              <a:rPr lang="en-GB" dirty="0" err="1"/>
              <a:t>psihologică</a:t>
            </a:r>
            <a:r>
              <a:rPr lang="en-GB" dirty="0"/>
              <a:t> </a:t>
            </a:r>
            <a:r>
              <a:rPr lang="en-GB" dirty="0" err="1"/>
              <a:t>sau</a:t>
            </a:r>
            <a:r>
              <a:rPr lang="en-GB" dirty="0"/>
              <a:t> </a:t>
            </a:r>
            <a:r>
              <a:rPr lang="en-GB" dirty="0" err="1"/>
              <a:t>tratament</a:t>
            </a:r>
            <a:r>
              <a:rPr lang="en-GB" dirty="0"/>
              <a:t> </a:t>
            </a:r>
            <a:r>
              <a:rPr lang="en-GB" dirty="0" err="1"/>
              <a:t>pentru</a:t>
            </a:r>
            <a:r>
              <a:rPr lang="en-GB" dirty="0"/>
              <a:t> </a:t>
            </a:r>
            <a:r>
              <a:rPr lang="en-GB" dirty="0" err="1"/>
              <a:t>droguri</a:t>
            </a:r>
            <a:r>
              <a:rPr lang="en-GB" dirty="0"/>
              <a:t>; </a:t>
            </a:r>
            <a:r>
              <a:rPr lang="en-GB" dirty="0" err="1"/>
              <a:t>și</a:t>
            </a:r>
            <a:r>
              <a:rPr lang="en-GB" dirty="0"/>
              <a:t> </a:t>
            </a:r>
            <a:r>
              <a:rPr lang="en-GB" dirty="0" err="1"/>
              <a:t>agenții</a:t>
            </a:r>
            <a:r>
              <a:rPr lang="en-GB" dirty="0"/>
              <a:t> care </a:t>
            </a:r>
            <a:r>
              <a:rPr lang="en-GB" dirty="0" err="1"/>
              <a:t>colectează</a:t>
            </a:r>
            <a:r>
              <a:rPr lang="en-GB" dirty="0"/>
              <a:t> </a:t>
            </a:r>
            <a:r>
              <a:rPr lang="en-GB" dirty="0" err="1"/>
              <a:t>taxe</a:t>
            </a:r>
            <a:endParaRPr lang="en-GB" dirty="0"/>
          </a:p>
        </p:txBody>
      </p:sp>
      <p:sp>
        <p:nvSpPr>
          <p:cNvPr id="4" name="Slide Number Placeholder 3"/>
          <p:cNvSpPr>
            <a:spLocks noGrp="1"/>
          </p:cNvSpPr>
          <p:nvPr>
            <p:ph type="sldNum" sz="quarter" idx="5"/>
          </p:nvPr>
        </p:nvSpPr>
        <p:spPr/>
        <p:txBody>
          <a:bodyPr/>
          <a:lstStyle/>
          <a:p>
            <a:fld id="{28399130-5FBD-48FA-A600-A163157532FD}" type="slidenum">
              <a:rPr lang="en-GB" smtClean="0"/>
              <a:t>4</a:t>
            </a:fld>
            <a:endParaRPr lang="en-GB"/>
          </a:p>
        </p:txBody>
      </p:sp>
    </p:spTree>
    <p:extLst>
      <p:ext uri="{BB962C8B-B14F-4D97-AF65-F5344CB8AC3E}">
        <p14:creationId xmlns:p14="http://schemas.microsoft.com/office/powerpoint/2010/main" val="411043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Informațiile</a:t>
            </a:r>
            <a:r>
              <a:rPr lang="en-GB" dirty="0"/>
              <a:t> pot fi </a:t>
            </a:r>
            <a:r>
              <a:rPr lang="en-GB" dirty="0" err="1"/>
              <a:t>șterse</a:t>
            </a:r>
            <a:r>
              <a:rPr lang="en-GB" dirty="0"/>
              <a:t> </a:t>
            </a:r>
            <a:r>
              <a:rPr lang="en-GB" dirty="0" err="1"/>
              <a:t>sau</a:t>
            </a:r>
            <a:r>
              <a:rPr lang="en-GB" dirty="0"/>
              <a:t> </a:t>
            </a:r>
            <a:r>
              <a:rPr lang="en-GB" dirty="0" err="1"/>
              <a:t>devin</a:t>
            </a:r>
            <a:r>
              <a:rPr lang="en-GB" dirty="0"/>
              <a:t> </a:t>
            </a:r>
            <a:r>
              <a:rPr lang="en-GB" dirty="0" err="1"/>
              <a:t>inaccesibile</a:t>
            </a:r>
            <a:r>
              <a:rPr lang="en-GB" dirty="0"/>
              <a:t>, </a:t>
            </a:r>
            <a:r>
              <a:rPr lang="en-GB" dirty="0" err="1"/>
              <a:t>ceea</a:t>
            </a:r>
            <a:r>
              <a:rPr lang="en-GB" dirty="0"/>
              <a:t> </a:t>
            </a:r>
            <a:r>
              <a:rPr lang="en-GB" dirty="0" err="1"/>
              <a:t>ce</a:t>
            </a:r>
            <a:r>
              <a:rPr lang="en-GB" dirty="0"/>
              <a:t> </a:t>
            </a:r>
            <a:r>
              <a:rPr lang="en-GB" dirty="0" err="1"/>
              <a:t>duce</a:t>
            </a:r>
            <a:r>
              <a:rPr lang="en-GB" dirty="0"/>
              <a:t> la </a:t>
            </a:r>
            <a:r>
              <a:rPr lang="en-GB" dirty="0" err="1"/>
              <a:t>pierderea</a:t>
            </a:r>
            <a:r>
              <a:rPr lang="en-GB" dirty="0"/>
              <a:t> </a:t>
            </a:r>
            <a:r>
              <a:rPr lang="en-GB" dirty="0" err="1"/>
              <a:t>disponibilității</a:t>
            </a:r>
            <a:r>
              <a:rPr lang="en-GB" dirty="0"/>
              <a:t>.</a:t>
            </a:r>
            <a:endParaRPr lang="ro-RO" dirty="0"/>
          </a:p>
          <a:p>
            <a:endParaRPr lang="ro-RO" dirty="0"/>
          </a:p>
          <a:p>
            <a:r>
              <a:rPr lang="en-GB" dirty="0" err="1"/>
              <a:t>Aceasta</a:t>
            </a:r>
            <a:r>
              <a:rPr lang="en-GB" dirty="0"/>
              <a:t> </a:t>
            </a:r>
            <a:r>
              <a:rPr lang="en-GB" dirty="0" err="1"/>
              <a:t>înseamnă</a:t>
            </a:r>
            <a:r>
              <a:rPr lang="en-GB" dirty="0"/>
              <a:t> </a:t>
            </a:r>
            <a:r>
              <a:rPr lang="en-GB" dirty="0" err="1"/>
              <a:t>că</a:t>
            </a:r>
            <a:r>
              <a:rPr lang="en-GB" dirty="0"/>
              <a:t> </a:t>
            </a:r>
            <a:r>
              <a:rPr lang="en-GB" dirty="0" err="1"/>
              <a:t>persoanele</a:t>
            </a:r>
            <a:r>
              <a:rPr lang="en-GB" dirty="0"/>
              <a:t> care sunt </a:t>
            </a:r>
            <a:r>
              <a:rPr lang="en-GB" dirty="0" err="1"/>
              <a:t>autorizate</a:t>
            </a:r>
            <a:r>
              <a:rPr lang="en-GB" dirty="0"/>
              <a:t> </a:t>
            </a:r>
            <a:r>
              <a:rPr lang="en-GB" dirty="0" err="1"/>
              <a:t>să</a:t>
            </a:r>
            <a:r>
              <a:rPr lang="en-GB" dirty="0"/>
              <a:t> </a:t>
            </a:r>
            <a:r>
              <a:rPr lang="en-GB" dirty="0" err="1"/>
              <a:t>obțină</a:t>
            </a:r>
            <a:r>
              <a:rPr lang="en-GB" dirty="0"/>
              <a:t> </a:t>
            </a:r>
            <a:r>
              <a:rPr lang="en-GB" dirty="0" err="1"/>
              <a:t>informații</a:t>
            </a:r>
            <a:r>
              <a:rPr lang="en-GB" dirty="0"/>
              <a:t> nu pot </a:t>
            </a:r>
            <a:r>
              <a:rPr lang="en-GB" dirty="0" err="1"/>
              <a:t>obține</a:t>
            </a:r>
            <a:r>
              <a:rPr lang="en-GB" dirty="0"/>
              <a:t> </a:t>
            </a:r>
            <a:r>
              <a:rPr lang="en-GB" dirty="0" err="1"/>
              <a:t>ceea</a:t>
            </a:r>
            <a:r>
              <a:rPr lang="en-GB" dirty="0"/>
              <a:t> </a:t>
            </a:r>
            <a:r>
              <a:rPr lang="en-GB" dirty="0" err="1"/>
              <a:t>ce</a:t>
            </a:r>
            <a:r>
              <a:rPr lang="en-GB" dirty="0"/>
              <a:t> au </a:t>
            </a:r>
            <a:r>
              <a:rPr lang="en-GB" dirty="0" err="1"/>
              <a:t>nevoie</a:t>
            </a:r>
            <a:r>
              <a:rPr lang="en-GB" dirty="0"/>
              <a:t>.</a:t>
            </a:r>
            <a:endParaRPr lang="ro-RO" dirty="0"/>
          </a:p>
          <a:p>
            <a:endParaRPr lang="ro-RO" dirty="0"/>
          </a:p>
          <a:p>
            <a:r>
              <a:rPr lang="en-GB" dirty="0" err="1"/>
              <a:t>Disponibilitatea</a:t>
            </a:r>
            <a:r>
              <a:rPr lang="en-GB" dirty="0"/>
              <a:t> </a:t>
            </a:r>
            <a:r>
              <a:rPr lang="en-GB" dirty="0" err="1"/>
              <a:t>este</a:t>
            </a:r>
            <a:r>
              <a:rPr lang="en-GB" dirty="0"/>
              <a:t> </a:t>
            </a:r>
            <a:r>
              <a:rPr lang="en-GB" dirty="0" err="1"/>
              <a:t>adesea</a:t>
            </a:r>
            <a:r>
              <a:rPr lang="en-GB" dirty="0"/>
              <a:t> </a:t>
            </a:r>
            <a:r>
              <a:rPr lang="en-GB" dirty="0" err="1"/>
              <a:t>cel</a:t>
            </a:r>
            <a:r>
              <a:rPr lang="en-GB" dirty="0"/>
              <a:t> </a:t>
            </a:r>
            <a:r>
              <a:rPr lang="en-GB" dirty="0" err="1"/>
              <a:t>mai</a:t>
            </a:r>
            <a:r>
              <a:rPr lang="en-GB" dirty="0"/>
              <a:t> important </a:t>
            </a:r>
            <a:r>
              <a:rPr lang="en-GB" dirty="0" err="1"/>
              <a:t>atribut</a:t>
            </a:r>
            <a:r>
              <a:rPr lang="en-GB" dirty="0"/>
              <a:t> </a:t>
            </a:r>
            <a:r>
              <a:rPr lang="en-GB" dirty="0" err="1"/>
              <a:t>în</a:t>
            </a:r>
            <a:r>
              <a:rPr lang="en-GB" dirty="0"/>
              <a:t> </a:t>
            </a:r>
            <a:r>
              <a:rPr lang="en-GB" dirty="0" err="1"/>
              <a:t>afacerile</a:t>
            </a:r>
            <a:r>
              <a:rPr lang="en-GB" dirty="0"/>
              <a:t> orientate </a:t>
            </a:r>
            <a:r>
              <a:rPr lang="en-GB" dirty="0" err="1"/>
              <a:t>spre</a:t>
            </a:r>
            <a:r>
              <a:rPr lang="en-GB" dirty="0"/>
              <a:t> </a:t>
            </a:r>
            <a:r>
              <a:rPr lang="en-GB" dirty="0" err="1"/>
              <a:t>servicii</a:t>
            </a:r>
            <a:r>
              <a:rPr lang="en-GB" dirty="0"/>
              <a:t> care </a:t>
            </a:r>
            <a:r>
              <a:rPr lang="en-GB" dirty="0" err="1"/>
              <a:t>depind</a:t>
            </a:r>
            <a:r>
              <a:rPr lang="en-GB" dirty="0"/>
              <a:t> de </a:t>
            </a:r>
            <a:r>
              <a:rPr lang="en-GB" dirty="0" err="1"/>
              <a:t>informații</a:t>
            </a:r>
            <a:r>
              <a:rPr lang="en-GB" dirty="0"/>
              <a:t> (de </a:t>
            </a:r>
            <a:r>
              <a:rPr lang="en-GB" dirty="0" err="1"/>
              <a:t>exemplu</a:t>
            </a:r>
            <a:r>
              <a:rPr lang="en-GB" dirty="0"/>
              <a:t>, </a:t>
            </a:r>
            <a:r>
              <a:rPr lang="en-GB" dirty="0" err="1"/>
              <a:t>orarele</a:t>
            </a:r>
            <a:r>
              <a:rPr lang="en-GB" dirty="0"/>
              <a:t> </a:t>
            </a:r>
            <a:r>
              <a:rPr lang="en-GB" dirty="0" err="1"/>
              <a:t>companiilor</a:t>
            </a:r>
            <a:r>
              <a:rPr lang="en-GB" dirty="0"/>
              <a:t> </a:t>
            </a:r>
            <a:r>
              <a:rPr lang="en-GB" dirty="0" err="1"/>
              <a:t>aeriene</a:t>
            </a:r>
            <a:r>
              <a:rPr lang="en-GB" dirty="0"/>
              <a:t> </a:t>
            </a:r>
            <a:r>
              <a:rPr lang="en-GB" dirty="0" err="1"/>
              <a:t>și</a:t>
            </a:r>
            <a:r>
              <a:rPr lang="en-GB" dirty="0"/>
              <a:t> </a:t>
            </a:r>
            <a:r>
              <a:rPr lang="en-GB" dirty="0" err="1"/>
              <a:t>sistemele</a:t>
            </a:r>
            <a:r>
              <a:rPr lang="en-GB" dirty="0"/>
              <a:t> de </a:t>
            </a:r>
            <a:r>
              <a:rPr lang="en-GB" dirty="0" err="1"/>
              <a:t>inventar</a:t>
            </a:r>
            <a:r>
              <a:rPr lang="en-GB" dirty="0"/>
              <a:t> online).</a:t>
            </a:r>
            <a:endParaRPr lang="ro-RO" dirty="0"/>
          </a:p>
          <a:p>
            <a:endParaRPr lang="ro-RO" dirty="0"/>
          </a:p>
          <a:p>
            <a:r>
              <a:rPr lang="en-GB" dirty="0" err="1"/>
              <a:t>Disponibilitatea</a:t>
            </a:r>
            <a:r>
              <a:rPr lang="en-GB" dirty="0"/>
              <a:t> </a:t>
            </a:r>
            <a:r>
              <a:rPr lang="en-GB" dirty="0" err="1"/>
              <a:t>rețelei</a:t>
            </a:r>
            <a:r>
              <a:rPr lang="en-GB" dirty="0"/>
              <a:t> </a:t>
            </a:r>
            <a:r>
              <a:rPr lang="en-GB" dirty="0" err="1"/>
              <a:t>în</a:t>
            </a:r>
            <a:r>
              <a:rPr lang="en-GB" dirty="0"/>
              <a:t> sine </a:t>
            </a:r>
            <a:r>
              <a:rPr lang="en-GB" dirty="0" err="1"/>
              <a:t>este</a:t>
            </a:r>
            <a:r>
              <a:rPr lang="en-GB" dirty="0"/>
              <a:t> </a:t>
            </a:r>
            <a:r>
              <a:rPr lang="en-GB" dirty="0" err="1"/>
              <a:t>importantă</a:t>
            </a:r>
            <a:r>
              <a:rPr lang="en-GB" dirty="0"/>
              <a:t> </a:t>
            </a:r>
            <a:r>
              <a:rPr lang="en-GB" dirty="0" err="1"/>
              <a:t>pentru</a:t>
            </a:r>
            <a:r>
              <a:rPr lang="en-GB" dirty="0"/>
              <a:t> </a:t>
            </a:r>
            <a:r>
              <a:rPr lang="en-GB" dirty="0" err="1"/>
              <a:t>oricine</a:t>
            </a:r>
            <a:r>
              <a:rPr lang="en-GB" dirty="0"/>
              <a:t> a </a:t>
            </a:r>
            <a:r>
              <a:rPr lang="en-GB" dirty="0" err="1"/>
              <a:t>cărui</a:t>
            </a:r>
            <a:r>
              <a:rPr lang="en-GB" dirty="0"/>
              <a:t> </a:t>
            </a:r>
            <a:r>
              <a:rPr lang="en-GB" dirty="0" err="1"/>
              <a:t>afacere</a:t>
            </a:r>
            <a:r>
              <a:rPr lang="en-GB" dirty="0"/>
              <a:t> </a:t>
            </a:r>
            <a:r>
              <a:rPr lang="en-GB" dirty="0" err="1"/>
              <a:t>sau</a:t>
            </a:r>
            <a:r>
              <a:rPr lang="en-GB" dirty="0"/>
              <a:t> </a:t>
            </a:r>
            <a:r>
              <a:rPr lang="en-GB" dirty="0" err="1"/>
              <a:t>educație</a:t>
            </a:r>
            <a:r>
              <a:rPr lang="en-GB" dirty="0"/>
              <a:t> se </a:t>
            </a:r>
            <a:r>
              <a:rPr lang="en-GB" dirty="0" err="1"/>
              <a:t>bazează</a:t>
            </a:r>
            <a:r>
              <a:rPr lang="en-GB" dirty="0"/>
              <a:t> pe o </a:t>
            </a:r>
            <a:r>
              <a:rPr lang="en-GB" dirty="0" err="1"/>
              <a:t>conexiune</a:t>
            </a:r>
            <a:r>
              <a:rPr lang="en-GB" dirty="0"/>
              <a:t> la </a:t>
            </a:r>
            <a:r>
              <a:rPr lang="en-GB" dirty="0" err="1"/>
              <a:t>rețea</a:t>
            </a:r>
            <a:r>
              <a:rPr lang="en-GB" dirty="0"/>
              <a:t>.</a:t>
            </a:r>
            <a:endParaRPr lang="ro-RO" dirty="0"/>
          </a:p>
          <a:p>
            <a:endParaRPr lang="ro-RO" dirty="0"/>
          </a:p>
          <a:p>
            <a:r>
              <a:rPr lang="en-GB" dirty="0" err="1"/>
              <a:t>Atunci</a:t>
            </a:r>
            <a:r>
              <a:rPr lang="en-GB" dirty="0"/>
              <a:t> </a:t>
            </a:r>
            <a:r>
              <a:rPr lang="en-GB" dirty="0" err="1"/>
              <a:t>când</a:t>
            </a:r>
            <a:r>
              <a:rPr lang="en-GB" dirty="0"/>
              <a:t> </a:t>
            </a:r>
            <a:r>
              <a:rPr lang="en-GB" dirty="0" err="1"/>
              <a:t>utilizatorii</a:t>
            </a:r>
            <a:r>
              <a:rPr lang="en-GB" dirty="0"/>
              <a:t> nu pot </a:t>
            </a:r>
            <a:r>
              <a:rPr lang="en-GB" dirty="0" err="1"/>
              <a:t>accesa</a:t>
            </a:r>
            <a:r>
              <a:rPr lang="en-GB" dirty="0"/>
              <a:t> </a:t>
            </a:r>
            <a:r>
              <a:rPr lang="en-GB" dirty="0" err="1"/>
              <a:t>rețeaua</a:t>
            </a:r>
            <a:r>
              <a:rPr lang="en-GB" dirty="0"/>
              <a:t> </a:t>
            </a:r>
            <a:r>
              <a:rPr lang="en-GB" dirty="0" err="1"/>
              <a:t>sau</a:t>
            </a:r>
            <a:r>
              <a:rPr lang="en-GB" dirty="0"/>
              <a:t> </a:t>
            </a:r>
            <a:r>
              <a:rPr lang="en-GB" dirty="0" err="1"/>
              <a:t>anumite</a:t>
            </a:r>
            <a:r>
              <a:rPr lang="en-GB" dirty="0"/>
              <a:t> </a:t>
            </a:r>
            <a:r>
              <a:rPr lang="en-GB" dirty="0" err="1"/>
              <a:t>servicii</a:t>
            </a:r>
            <a:r>
              <a:rPr lang="en-GB" dirty="0"/>
              <a:t> </a:t>
            </a:r>
            <a:r>
              <a:rPr lang="en-GB" dirty="0" err="1"/>
              <a:t>furnizate</a:t>
            </a:r>
            <a:r>
              <a:rPr lang="en-GB" dirty="0"/>
              <a:t> </a:t>
            </a:r>
            <a:r>
              <a:rPr lang="en-GB" dirty="0" err="1"/>
              <a:t>în</a:t>
            </a:r>
            <a:r>
              <a:rPr lang="en-GB" dirty="0"/>
              <a:t> </a:t>
            </a:r>
            <a:r>
              <a:rPr lang="en-GB" dirty="0" err="1"/>
              <a:t>rețea</a:t>
            </a:r>
            <a:r>
              <a:rPr lang="en-GB" dirty="0"/>
              <a:t>, se </a:t>
            </a:r>
            <a:r>
              <a:rPr lang="en-GB" dirty="0" err="1"/>
              <a:t>confruntă</a:t>
            </a:r>
            <a:r>
              <a:rPr lang="en-GB" dirty="0"/>
              <a:t> cu o </a:t>
            </a:r>
            <a:r>
              <a:rPr lang="en-GB" dirty="0" err="1"/>
              <a:t>refuzare</a:t>
            </a:r>
            <a:r>
              <a:rPr lang="en-GB" dirty="0"/>
              <a:t> a </a:t>
            </a:r>
            <a:r>
              <a:rPr lang="en-GB" dirty="0" err="1"/>
              <a:t>serviciului</a:t>
            </a:r>
            <a:r>
              <a:rPr lang="en-GB" dirty="0"/>
              <a:t>.</a:t>
            </a:r>
          </a:p>
        </p:txBody>
      </p:sp>
      <p:sp>
        <p:nvSpPr>
          <p:cNvPr id="4" name="Slide Number Placeholder 3"/>
          <p:cNvSpPr>
            <a:spLocks noGrp="1"/>
          </p:cNvSpPr>
          <p:nvPr>
            <p:ph type="sldNum" sz="quarter" idx="5"/>
          </p:nvPr>
        </p:nvSpPr>
        <p:spPr/>
        <p:txBody>
          <a:bodyPr/>
          <a:lstStyle/>
          <a:p>
            <a:fld id="{28399130-5FBD-48FA-A600-A163157532FD}" type="slidenum">
              <a:rPr lang="en-GB" smtClean="0"/>
              <a:t>6</a:t>
            </a:fld>
            <a:endParaRPr lang="en-GB"/>
          </a:p>
        </p:txBody>
      </p:sp>
    </p:spTree>
    <p:extLst>
      <p:ext uri="{BB962C8B-B14F-4D97-AF65-F5344CB8AC3E}">
        <p14:creationId xmlns:p14="http://schemas.microsoft.com/office/powerpoint/2010/main" val="1085066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Elemente</a:t>
            </a:r>
            <a:r>
              <a:rPr lang="en-GB" dirty="0"/>
              <a:t> </a:t>
            </a:r>
            <a:r>
              <a:rPr lang="en-GB" dirty="0" err="1"/>
              <a:t>cheie</a:t>
            </a:r>
            <a:r>
              <a:rPr lang="en-GB" dirty="0"/>
              <a:t> ale </a:t>
            </a:r>
            <a:r>
              <a:rPr lang="en-GB" dirty="0" err="1"/>
              <a:t>securității</a:t>
            </a:r>
            <a:r>
              <a:rPr lang="en-GB" dirty="0"/>
              <a:t> </a:t>
            </a:r>
            <a:r>
              <a:rPr lang="en-GB" dirty="0" err="1"/>
              <a:t>informațiilor</a:t>
            </a:r>
            <a:endParaRPr lang="ro-RO" dirty="0"/>
          </a:p>
          <a:p>
            <a:endParaRPr lang="ro-RO" dirty="0"/>
          </a:p>
          <a:p>
            <a:r>
              <a:rPr lang="en-GB" dirty="0"/>
              <a:t>InfoSec </a:t>
            </a:r>
            <a:r>
              <a:rPr lang="en-GB" dirty="0" err="1"/>
              <a:t>cuprinde</a:t>
            </a:r>
            <a:r>
              <a:rPr lang="en-GB" dirty="0"/>
              <a:t> o </a:t>
            </a:r>
            <a:r>
              <a:rPr lang="en-GB" dirty="0" err="1"/>
              <a:t>serie</a:t>
            </a:r>
            <a:r>
              <a:rPr lang="en-GB" dirty="0"/>
              <a:t> de </a:t>
            </a:r>
            <a:r>
              <a:rPr lang="en-GB" dirty="0" err="1"/>
              <a:t>instrumente</a:t>
            </a:r>
            <a:r>
              <a:rPr lang="en-GB" dirty="0"/>
              <a:t> de </a:t>
            </a:r>
            <a:r>
              <a:rPr lang="en-GB" dirty="0" err="1"/>
              <a:t>securitate</a:t>
            </a:r>
            <a:r>
              <a:rPr lang="en-GB" dirty="0"/>
              <a:t>, </a:t>
            </a:r>
            <a:r>
              <a:rPr lang="en-GB" dirty="0" err="1"/>
              <a:t>soluții</a:t>
            </a:r>
            <a:r>
              <a:rPr lang="en-GB" dirty="0"/>
              <a:t> </a:t>
            </a:r>
            <a:r>
              <a:rPr lang="en-GB" dirty="0" err="1"/>
              <a:t>și</a:t>
            </a:r>
            <a:r>
              <a:rPr lang="en-GB" dirty="0"/>
              <a:t> </a:t>
            </a:r>
            <a:r>
              <a:rPr lang="en-GB" dirty="0" err="1"/>
              <a:t>procese</a:t>
            </a:r>
            <a:r>
              <a:rPr lang="en-GB" dirty="0"/>
              <a:t> care </a:t>
            </a:r>
            <a:r>
              <a:rPr lang="en-GB" dirty="0" err="1"/>
              <a:t>mențin</a:t>
            </a:r>
            <a:r>
              <a:rPr lang="en-GB" dirty="0"/>
              <a:t> </a:t>
            </a:r>
            <a:r>
              <a:rPr lang="en-GB" dirty="0" err="1"/>
              <a:t>informațiile</a:t>
            </a:r>
            <a:r>
              <a:rPr lang="en-GB" dirty="0"/>
              <a:t> </a:t>
            </a:r>
            <a:r>
              <a:rPr lang="en-GB" dirty="0" err="1"/>
              <a:t>companiei</a:t>
            </a:r>
            <a:r>
              <a:rPr lang="en-GB" dirty="0"/>
              <a:t> </a:t>
            </a:r>
            <a:r>
              <a:rPr lang="en-GB" dirty="0" err="1"/>
              <a:t>în</a:t>
            </a:r>
            <a:r>
              <a:rPr lang="en-GB" dirty="0"/>
              <a:t> </a:t>
            </a:r>
            <a:r>
              <a:rPr lang="en-GB" dirty="0" err="1"/>
              <a:t>siguranță</a:t>
            </a:r>
            <a:r>
              <a:rPr lang="en-GB" dirty="0"/>
              <a:t> pe </a:t>
            </a:r>
            <a:r>
              <a:rPr lang="en-GB" dirty="0" err="1"/>
              <a:t>dispozitive</a:t>
            </a:r>
            <a:r>
              <a:rPr lang="en-GB" dirty="0"/>
              <a:t> </a:t>
            </a:r>
            <a:r>
              <a:rPr lang="en-GB" dirty="0" err="1"/>
              <a:t>și</a:t>
            </a:r>
            <a:r>
              <a:rPr lang="en-GB" dirty="0"/>
              <a:t> </a:t>
            </a:r>
            <a:r>
              <a:rPr lang="en-GB" dirty="0" err="1"/>
              <a:t>locații</a:t>
            </a:r>
            <a:r>
              <a:rPr lang="en-GB" dirty="0"/>
              <a:t>, </a:t>
            </a:r>
            <a:r>
              <a:rPr lang="en-GB" dirty="0" err="1"/>
              <a:t>ajutând</a:t>
            </a:r>
            <a:r>
              <a:rPr lang="en-GB" dirty="0"/>
              <a:t> la </a:t>
            </a:r>
            <a:r>
              <a:rPr lang="en-GB" dirty="0" err="1"/>
              <a:t>protejarea</a:t>
            </a:r>
            <a:r>
              <a:rPr lang="en-GB" dirty="0"/>
              <a:t> </a:t>
            </a:r>
            <a:r>
              <a:rPr lang="en-GB" dirty="0" err="1"/>
              <a:t>împotriva</a:t>
            </a:r>
            <a:r>
              <a:rPr lang="en-GB" dirty="0"/>
              <a:t> </a:t>
            </a:r>
            <a:r>
              <a:rPr lang="en-GB" dirty="0" err="1"/>
              <a:t>atacurilor</a:t>
            </a:r>
            <a:r>
              <a:rPr lang="en-GB" dirty="0"/>
              <a:t> </a:t>
            </a:r>
            <a:r>
              <a:rPr lang="en-GB" dirty="0" err="1"/>
              <a:t>cibernetice</a:t>
            </a:r>
            <a:r>
              <a:rPr lang="en-GB" dirty="0"/>
              <a:t> </a:t>
            </a:r>
            <a:r>
              <a:rPr lang="en-GB" dirty="0" err="1"/>
              <a:t>sau</a:t>
            </a:r>
            <a:r>
              <a:rPr lang="en-GB" dirty="0"/>
              <a:t> a </a:t>
            </a:r>
            <a:r>
              <a:rPr lang="en-GB" dirty="0" err="1"/>
              <a:t>altor</a:t>
            </a:r>
            <a:r>
              <a:rPr lang="en-GB" dirty="0"/>
              <a:t> </a:t>
            </a:r>
            <a:r>
              <a:rPr lang="en-GB" dirty="0" err="1"/>
              <a:t>evenimente</a:t>
            </a:r>
            <a:r>
              <a:rPr lang="en-GB" dirty="0"/>
              <a:t> </a:t>
            </a:r>
            <a:r>
              <a:rPr lang="en-GB" dirty="0" err="1"/>
              <a:t>perturbatoare</a:t>
            </a:r>
            <a:r>
              <a:rPr lang="en-GB" dirty="0"/>
              <a:t>.</a:t>
            </a:r>
          </a:p>
        </p:txBody>
      </p:sp>
      <p:sp>
        <p:nvSpPr>
          <p:cNvPr id="4" name="Slide Number Placeholder 3"/>
          <p:cNvSpPr>
            <a:spLocks noGrp="1"/>
          </p:cNvSpPr>
          <p:nvPr>
            <p:ph type="sldNum" sz="quarter" idx="5"/>
          </p:nvPr>
        </p:nvSpPr>
        <p:spPr/>
        <p:txBody>
          <a:bodyPr/>
          <a:lstStyle/>
          <a:p>
            <a:fld id="{28399130-5FBD-48FA-A600-A163157532FD}" type="slidenum">
              <a:rPr lang="en-GB" smtClean="0"/>
              <a:t>7</a:t>
            </a:fld>
            <a:endParaRPr lang="en-GB"/>
          </a:p>
        </p:txBody>
      </p:sp>
    </p:spTree>
    <p:extLst>
      <p:ext uri="{BB962C8B-B14F-4D97-AF65-F5344CB8AC3E}">
        <p14:creationId xmlns:p14="http://schemas.microsoft.com/office/powerpoint/2010/main" val="21477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Securitatea</a:t>
            </a:r>
            <a:r>
              <a:rPr lang="en-GB" dirty="0"/>
              <a:t> </a:t>
            </a:r>
            <a:r>
              <a:rPr lang="en-GB" dirty="0" err="1"/>
              <a:t>aplicației</a:t>
            </a:r>
            <a:endParaRPr lang="ro-RO" dirty="0"/>
          </a:p>
          <a:p>
            <a:endParaRPr lang="ro-RO" dirty="0"/>
          </a:p>
          <a:p>
            <a:r>
              <a:rPr lang="en-GB" dirty="0" err="1"/>
              <a:t>Politici</a:t>
            </a:r>
            <a:r>
              <a:rPr lang="en-GB" dirty="0"/>
              <a:t>, </a:t>
            </a:r>
            <a:r>
              <a:rPr lang="en-GB" dirty="0" err="1"/>
              <a:t>proceduri</a:t>
            </a:r>
            <a:r>
              <a:rPr lang="en-GB" dirty="0"/>
              <a:t>, </a:t>
            </a:r>
            <a:r>
              <a:rPr lang="en-GB" dirty="0" err="1"/>
              <a:t>instrumente</a:t>
            </a:r>
            <a:r>
              <a:rPr lang="en-GB" dirty="0"/>
              <a:t> </a:t>
            </a:r>
            <a:r>
              <a:rPr lang="en-GB" dirty="0" err="1"/>
              <a:t>și</a:t>
            </a:r>
            <a:r>
              <a:rPr lang="en-GB" dirty="0"/>
              <a:t> </a:t>
            </a:r>
            <a:r>
              <a:rPr lang="en-GB" dirty="0" err="1"/>
              <a:t>cele</a:t>
            </a:r>
            <a:r>
              <a:rPr lang="en-GB" dirty="0"/>
              <a:t> </a:t>
            </a:r>
            <a:r>
              <a:rPr lang="en-GB" dirty="0" err="1"/>
              <a:t>mai</a:t>
            </a:r>
            <a:r>
              <a:rPr lang="en-GB" dirty="0"/>
              <a:t> </a:t>
            </a:r>
            <a:r>
              <a:rPr lang="en-GB" dirty="0" err="1"/>
              <a:t>bune</a:t>
            </a:r>
            <a:r>
              <a:rPr lang="en-GB" dirty="0"/>
              <a:t> </a:t>
            </a:r>
            <a:r>
              <a:rPr lang="en-GB" dirty="0" err="1"/>
              <a:t>practici</a:t>
            </a:r>
            <a:r>
              <a:rPr lang="en-GB" dirty="0"/>
              <a:t> </a:t>
            </a:r>
            <a:r>
              <a:rPr lang="en-GB" dirty="0" err="1"/>
              <a:t>adoptate</a:t>
            </a:r>
            <a:r>
              <a:rPr lang="en-GB" dirty="0"/>
              <a:t> </a:t>
            </a:r>
            <a:r>
              <a:rPr lang="en-GB" dirty="0" err="1"/>
              <a:t>pentru</a:t>
            </a:r>
            <a:r>
              <a:rPr lang="en-GB" dirty="0"/>
              <a:t> a </a:t>
            </a:r>
            <a:r>
              <a:rPr lang="en-GB" dirty="0" err="1"/>
              <a:t>proteja</a:t>
            </a:r>
            <a:r>
              <a:rPr lang="en-GB" dirty="0"/>
              <a:t> </a:t>
            </a:r>
            <a:r>
              <a:rPr lang="en-GB" dirty="0" err="1"/>
              <a:t>aplicațiile</a:t>
            </a:r>
            <a:r>
              <a:rPr lang="en-GB" dirty="0"/>
              <a:t> </a:t>
            </a:r>
            <a:r>
              <a:rPr lang="en-GB" dirty="0" err="1"/>
              <a:t>și</a:t>
            </a:r>
            <a:r>
              <a:rPr lang="en-GB" dirty="0"/>
              <a:t> </a:t>
            </a:r>
            <a:r>
              <a:rPr lang="en-GB" dirty="0" err="1"/>
              <a:t>datele</a:t>
            </a:r>
            <a:r>
              <a:rPr lang="en-GB" dirty="0"/>
              <a:t> </a:t>
            </a:r>
            <a:r>
              <a:rPr lang="en-GB" dirty="0" err="1"/>
              <a:t>acestora.Securitate</a:t>
            </a:r>
            <a:r>
              <a:rPr lang="en-GB" dirty="0"/>
              <a:t> </a:t>
            </a:r>
            <a:r>
              <a:rPr lang="en-GB" dirty="0" err="1"/>
              <a:t>în</a:t>
            </a:r>
            <a:r>
              <a:rPr lang="en-GB" dirty="0"/>
              <a:t> </a:t>
            </a:r>
            <a:r>
              <a:rPr lang="en-GB" dirty="0" err="1"/>
              <a:t>cloudPolitici</a:t>
            </a:r>
            <a:r>
              <a:rPr lang="en-GB" dirty="0"/>
              <a:t>, </a:t>
            </a:r>
            <a:r>
              <a:rPr lang="en-GB" dirty="0" err="1"/>
              <a:t>proceduri</a:t>
            </a:r>
            <a:r>
              <a:rPr lang="en-GB" dirty="0"/>
              <a:t>, </a:t>
            </a:r>
            <a:r>
              <a:rPr lang="en-GB" dirty="0" err="1"/>
              <a:t>instrumente</a:t>
            </a:r>
            <a:r>
              <a:rPr lang="en-GB" dirty="0"/>
              <a:t> </a:t>
            </a:r>
            <a:r>
              <a:rPr lang="en-GB" dirty="0" err="1"/>
              <a:t>și</a:t>
            </a:r>
            <a:r>
              <a:rPr lang="en-GB" dirty="0"/>
              <a:t> </a:t>
            </a:r>
            <a:r>
              <a:rPr lang="en-GB" dirty="0" err="1"/>
              <a:t>cele</a:t>
            </a:r>
            <a:r>
              <a:rPr lang="en-GB" dirty="0"/>
              <a:t> </a:t>
            </a:r>
            <a:r>
              <a:rPr lang="en-GB" dirty="0" err="1"/>
              <a:t>mai</a:t>
            </a:r>
            <a:r>
              <a:rPr lang="en-GB" dirty="0"/>
              <a:t> </a:t>
            </a:r>
            <a:r>
              <a:rPr lang="en-GB" dirty="0" err="1"/>
              <a:t>bune</a:t>
            </a:r>
            <a:r>
              <a:rPr lang="en-GB" dirty="0"/>
              <a:t> </a:t>
            </a:r>
            <a:r>
              <a:rPr lang="en-GB" dirty="0" err="1"/>
              <a:t>practici</a:t>
            </a:r>
            <a:r>
              <a:rPr lang="en-GB" dirty="0"/>
              <a:t> </a:t>
            </a:r>
            <a:r>
              <a:rPr lang="en-GB" dirty="0" err="1"/>
              <a:t>adoptate</a:t>
            </a:r>
            <a:r>
              <a:rPr lang="en-GB" dirty="0"/>
              <a:t> </a:t>
            </a:r>
            <a:r>
              <a:rPr lang="en-GB" dirty="0" err="1"/>
              <a:t>pentru</a:t>
            </a:r>
            <a:r>
              <a:rPr lang="en-GB" dirty="0"/>
              <a:t> a </a:t>
            </a:r>
            <a:r>
              <a:rPr lang="en-GB" dirty="0" err="1"/>
              <a:t>proteja</a:t>
            </a:r>
            <a:r>
              <a:rPr lang="en-GB" dirty="0"/>
              <a:t> </a:t>
            </a:r>
            <a:r>
              <a:rPr lang="en-GB" dirty="0" err="1"/>
              <a:t>toate</a:t>
            </a:r>
            <a:r>
              <a:rPr lang="en-GB" dirty="0"/>
              <a:t> </a:t>
            </a:r>
            <a:r>
              <a:rPr lang="en-GB" dirty="0" err="1"/>
              <a:t>aspectele</a:t>
            </a:r>
            <a:r>
              <a:rPr lang="en-GB" dirty="0"/>
              <a:t> cloud-</a:t>
            </a:r>
            <a:r>
              <a:rPr lang="en-GB" dirty="0" err="1"/>
              <a:t>ului</a:t>
            </a:r>
            <a:r>
              <a:rPr lang="en-GB" dirty="0"/>
              <a:t>, </a:t>
            </a:r>
            <a:r>
              <a:rPr lang="en-GB" dirty="0" err="1"/>
              <a:t>inclusiv</a:t>
            </a:r>
            <a:r>
              <a:rPr lang="en-GB" dirty="0"/>
              <a:t> </a:t>
            </a:r>
            <a:r>
              <a:rPr lang="en-GB" dirty="0" err="1"/>
              <a:t>sistemele</a:t>
            </a:r>
            <a:r>
              <a:rPr lang="en-GB" dirty="0"/>
              <a:t>, </a:t>
            </a:r>
            <a:r>
              <a:rPr lang="en-GB" dirty="0" err="1"/>
              <a:t>datele</a:t>
            </a:r>
            <a:r>
              <a:rPr lang="en-GB" dirty="0"/>
              <a:t>, </a:t>
            </a:r>
            <a:r>
              <a:rPr lang="en-GB" dirty="0" err="1"/>
              <a:t>aplicațiile</a:t>
            </a:r>
            <a:r>
              <a:rPr lang="en-GB" dirty="0"/>
              <a:t> </a:t>
            </a:r>
            <a:r>
              <a:rPr lang="en-GB" dirty="0" err="1"/>
              <a:t>și</a:t>
            </a:r>
            <a:r>
              <a:rPr lang="en-GB" dirty="0"/>
              <a:t> </a:t>
            </a:r>
            <a:r>
              <a:rPr lang="en-GB" dirty="0" err="1"/>
              <a:t>infrastructura.Securitate</a:t>
            </a:r>
            <a:r>
              <a:rPr lang="en-GB" dirty="0"/>
              <a:t> </a:t>
            </a:r>
            <a:r>
              <a:rPr lang="en-GB" dirty="0" err="1"/>
              <a:t>în</a:t>
            </a:r>
            <a:r>
              <a:rPr lang="en-GB" dirty="0"/>
              <a:t> </a:t>
            </a:r>
            <a:r>
              <a:rPr lang="en-GB" dirty="0" err="1"/>
              <a:t>cloudCriptografieO</a:t>
            </a:r>
            <a:r>
              <a:rPr lang="en-GB" dirty="0"/>
              <a:t> </a:t>
            </a:r>
            <a:r>
              <a:rPr lang="en-GB" dirty="0" err="1"/>
              <a:t>metodă</a:t>
            </a:r>
            <a:r>
              <a:rPr lang="en-GB" dirty="0"/>
              <a:t> </a:t>
            </a:r>
            <a:r>
              <a:rPr lang="en-GB" dirty="0" err="1"/>
              <a:t>bazată</a:t>
            </a:r>
            <a:r>
              <a:rPr lang="en-GB" dirty="0"/>
              <a:t> pe </a:t>
            </a:r>
            <a:r>
              <a:rPr lang="en-GB" dirty="0" err="1"/>
              <a:t>algoritm</a:t>
            </a:r>
            <a:r>
              <a:rPr lang="en-GB" dirty="0"/>
              <a:t> de </a:t>
            </a:r>
            <a:r>
              <a:rPr lang="en-GB" dirty="0" err="1"/>
              <a:t>securizare</a:t>
            </a:r>
            <a:r>
              <a:rPr lang="en-GB" dirty="0"/>
              <a:t> a </a:t>
            </a:r>
            <a:r>
              <a:rPr lang="en-GB" dirty="0" err="1"/>
              <a:t>comunicării</a:t>
            </a:r>
            <a:r>
              <a:rPr lang="en-GB" dirty="0"/>
              <a:t> </a:t>
            </a:r>
            <a:r>
              <a:rPr lang="en-GB" dirty="0" err="1"/>
              <a:t>menită</a:t>
            </a:r>
            <a:r>
              <a:rPr lang="en-GB" dirty="0"/>
              <a:t> </a:t>
            </a:r>
            <a:r>
              <a:rPr lang="en-GB" dirty="0" err="1"/>
              <a:t>să</a:t>
            </a:r>
            <a:r>
              <a:rPr lang="en-GB" dirty="0"/>
              <a:t> se </a:t>
            </a:r>
            <a:r>
              <a:rPr lang="en-GB" dirty="0" err="1"/>
              <a:t>asigure</a:t>
            </a:r>
            <a:r>
              <a:rPr lang="en-GB" dirty="0"/>
              <a:t> </a:t>
            </a:r>
            <a:r>
              <a:rPr lang="en-GB" dirty="0" err="1"/>
              <a:t>că</a:t>
            </a:r>
            <a:r>
              <a:rPr lang="en-GB" dirty="0"/>
              <a:t> </a:t>
            </a:r>
            <a:r>
              <a:rPr lang="en-GB" dirty="0" err="1"/>
              <a:t>numai</a:t>
            </a:r>
            <a:r>
              <a:rPr lang="en-GB" dirty="0"/>
              <a:t> </a:t>
            </a:r>
            <a:r>
              <a:rPr lang="en-GB" dirty="0" err="1"/>
              <a:t>destinatarii</a:t>
            </a:r>
            <a:r>
              <a:rPr lang="en-GB" dirty="0"/>
              <a:t> </a:t>
            </a:r>
            <a:r>
              <a:rPr lang="en-GB" dirty="0" err="1"/>
              <a:t>vizați</a:t>
            </a:r>
            <a:r>
              <a:rPr lang="en-GB" dirty="0"/>
              <a:t> ai </a:t>
            </a:r>
            <a:r>
              <a:rPr lang="en-GB" dirty="0" err="1"/>
              <a:t>unui</a:t>
            </a:r>
            <a:r>
              <a:rPr lang="en-GB" dirty="0"/>
              <a:t> </a:t>
            </a:r>
            <a:r>
              <a:rPr lang="en-GB" dirty="0" err="1"/>
              <a:t>anumit</a:t>
            </a:r>
            <a:r>
              <a:rPr lang="en-GB" dirty="0"/>
              <a:t> </a:t>
            </a:r>
            <a:r>
              <a:rPr lang="en-GB" dirty="0" err="1"/>
              <a:t>mesaj</a:t>
            </a:r>
            <a:r>
              <a:rPr lang="en-GB" dirty="0"/>
              <a:t> </a:t>
            </a:r>
            <a:r>
              <a:rPr lang="en-GB" dirty="0" err="1"/>
              <a:t>îl</a:t>
            </a:r>
            <a:r>
              <a:rPr lang="en-GB" dirty="0"/>
              <a:t> pot </a:t>
            </a:r>
            <a:r>
              <a:rPr lang="en-GB" dirty="0" err="1"/>
              <a:t>vizualiza</a:t>
            </a:r>
            <a:r>
              <a:rPr lang="en-GB" dirty="0"/>
              <a:t> </a:t>
            </a:r>
            <a:r>
              <a:rPr lang="en-GB" dirty="0" err="1"/>
              <a:t>și</a:t>
            </a:r>
            <a:r>
              <a:rPr lang="en-GB" dirty="0"/>
              <a:t> </a:t>
            </a:r>
            <a:r>
              <a:rPr lang="en-GB" dirty="0" err="1"/>
              <a:t>descifra.Recuperare</a:t>
            </a:r>
            <a:r>
              <a:rPr lang="en-GB" dirty="0"/>
              <a:t> </a:t>
            </a:r>
            <a:r>
              <a:rPr lang="en-GB" dirty="0" err="1"/>
              <a:t>în</a:t>
            </a:r>
            <a:r>
              <a:rPr lang="en-GB" dirty="0"/>
              <a:t> </a:t>
            </a:r>
            <a:r>
              <a:rPr lang="en-GB" dirty="0" err="1"/>
              <a:t>caz</a:t>
            </a:r>
            <a:r>
              <a:rPr lang="en-GB" dirty="0"/>
              <a:t> de </a:t>
            </a:r>
            <a:r>
              <a:rPr lang="en-GB" dirty="0" err="1"/>
              <a:t>dezastruO</a:t>
            </a:r>
            <a:r>
              <a:rPr lang="en-GB" dirty="0"/>
              <a:t> </a:t>
            </a:r>
            <a:r>
              <a:rPr lang="en-GB" dirty="0" err="1"/>
              <a:t>metodă</a:t>
            </a:r>
            <a:r>
              <a:rPr lang="en-GB" dirty="0"/>
              <a:t> de </a:t>
            </a:r>
            <a:r>
              <a:rPr lang="en-GB" dirty="0" err="1"/>
              <a:t>restabilire</a:t>
            </a:r>
            <a:r>
              <a:rPr lang="en-GB" dirty="0"/>
              <a:t> a </a:t>
            </a:r>
            <a:r>
              <a:rPr lang="en-GB" dirty="0" err="1"/>
              <a:t>sistemelor</a:t>
            </a:r>
            <a:r>
              <a:rPr lang="en-GB" dirty="0"/>
              <a:t> </a:t>
            </a:r>
            <a:r>
              <a:rPr lang="en-GB" dirty="0" err="1"/>
              <a:t>tehnologice</a:t>
            </a:r>
            <a:r>
              <a:rPr lang="en-GB" dirty="0"/>
              <a:t> </a:t>
            </a:r>
            <a:r>
              <a:rPr lang="en-GB" dirty="0" err="1"/>
              <a:t>funcționale</a:t>
            </a:r>
            <a:r>
              <a:rPr lang="en-GB" dirty="0"/>
              <a:t> </a:t>
            </a:r>
            <a:r>
              <a:rPr lang="en-GB" dirty="0" err="1"/>
              <a:t>în</a:t>
            </a:r>
            <a:r>
              <a:rPr lang="en-GB" dirty="0"/>
              <a:t> </a:t>
            </a:r>
            <a:r>
              <a:rPr lang="en-GB" dirty="0" err="1"/>
              <a:t>urma</a:t>
            </a:r>
            <a:r>
              <a:rPr lang="en-GB" dirty="0"/>
              <a:t> </a:t>
            </a:r>
            <a:r>
              <a:rPr lang="en-GB" dirty="0" err="1"/>
              <a:t>unui</a:t>
            </a:r>
            <a:r>
              <a:rPr lang="en-GB" dirty="0"/>
              <a:t> </a:t>
            </a:r>
            <a:r>
              <a:rPr lang="en-GB" dirty="0" err="1"/>
              <a:t>eveniment</a:t>
            </a:r>
            <a:r>
              <a:rPr lang="en-GB" dirty="0"/>
              <a:t> cum </a:t>
            </a:r>
            <a:r>
              <a:rPr lang="en-GB" dirty="0" err="1"/>
              <a:t>ar</a:t>
            </a:r>
            <a:r>
              <a:rPr lang="en-GB" dirty="0"/>
              <a:t> fi un </a:t>
            </a:r>
            <a:r>
              <a:rPr lang="en-GB" dirty="0" err="1"/>
              <a:t>dezastru</a:t>
            </a:r>
            <a:r>
              <a:rPr lang="en-GB" dirty="0"/>
              <a:t> natural, un </a:t>
            </a:r>
            <a:r>
              <a:rPr lang="en-GB" dirty="0" err="1"/>
              <a:t>atac</a:t>
            </a:r>
            <a:r>
              <a:rPr lang="en-GB" dirty="0"/>
              <a:t> </a:t>
            </a:r>
            <a:r>
              <a:rPr lang="en-GB" dirty="0" err="1"/>
              <a:t>cibernetic</a:t>
            </a:r>
            <a:r>
              <a:rPr lang="en-GB" dirty="0"/>
              <a:t> </a:t>
            </a:r>
            <a:r>
              <a:rPr lang="en-GB" dirty="0" err="1"/>
              <a:t>sau</a:t>
            </a:r>
            <a:r>
              <a:rPr lang="en-GB" dirty="0"/>
              <a:t> un alt </a:t>
            </a:r>
            <a:r>
              <a:rPr lang="en-GB" dirty="0" err="1"/>
              <a:t>eveniment</a:t>
            </a:r>
            <a:r>
              <a:rPr lang="en-GB" dirty="0"/>
              <a:t> perturbator.</a:t>
            </a:r>
          </a:p>
        </p:txBody>
      </p:sp>
      <p:sp>
        <p:nvSpPr>
          <p:cNvPr id="4" name="Slide Number Placeholder 3"/>
          <p:cNvSpPr>
            <a:spLocks noGrp="1"/>
          </p:cNvSpPr>
          <p:nvPr>
            <p:ph type="sldNum" sz="quarter" idx="5"/>
          </p:nvPr>
        </p:nvSpPr>
        <p:spPr/>
        <p:txBody>
          <a:bodyPr/>
          <a:lstStyle/>
          <a:p>
            <a:fld id="{28399130-5FBD-48FA-A600-A163157532FD}" type="slidenum">
              <a:rPr lang="en-GB" smtClean="0"/>
              <a:t>10</a:t>
            </a:fld>
            <a:endParaRPr lang="en-GB"/>
          </a:p>
        </p:txBody>
      </p:sp>
    </p:spTree>
    <p:extLst>
      <p:ext uri="{BB962C8B-B14F-4D97-AF65-F5344CB8AC3E}">
        <p14:creationId xmlns:p14="http://schemas.microsoft.com/office/powerpoint/2010/main" val="314954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8399130-5FBD-48FA-A600-A163157532FD}" type="slidenum">
              <a:rPr lang="en-GB" smtClean="0"/>
              <a:t>15</a:t>
            </a:fld>
            <a:endParaRPr lang="en-GB"/>
          </a:p>
        </p:txBody>
      </p:sp>
    </p:spTree>
    <p:extLst>
      <p:ext uri="{BB962C8B-B14F-4D97-AF65-F5344CB8AC3E}">
        <p14:creationId xmlns:p14="http://schemas.microsoft.com/office/powerpoint/2010/main" val="200225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Thursday, October 26,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246742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Thursday, October 26,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8316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Thursday, October 26,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45782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October 26,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47629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Thursday, October 26,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92263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Thursday, October 26,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6642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Thursday, October 26,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83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Thursday, October 26,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48623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Thursday, October 26,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32056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Thursday, October 26,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3487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Thursday, October 26,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14244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Thursday, October 26,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618410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Video 14" descr="People Discussing">
            <a:extLst>
              <a:ext uri="{FF2B5EF4-FFF2-40B4-BE49-F238E27FC236}">
                <a16:creationId xmlns:a16="http://schemas.microsoft.com/office/drawing/2014/main" id="{84FEF35B-CF9D-03BE-A790-EFBAE5AB39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1145F121-7DB3-4C20-B960-333CE2967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5CD4A4-412F-110C-147D-D21DBBC431E0}"/>
              </a:ext>
            </a:extLst>
          </p:cNvPr>
          <p:cNvSpPr>
            <a:spLocks noGrp="1"/>
          </p:cNvSpPr>
          <p:nvPr>
            <p:ph type="ctrTitle"/>
          </p:nvPr>
        </p:nvSpPr>
        <p:spPr>
          <a:xfrm>
            <a:off x="1524000" y="1028701"/>
            <a:ext cx="9144000" cy="3850276"/>
          </a:xfrm>
        </p:spPr>
        <p:txBody>
          <a:bodyPr>
            <a:normAutofit fontScale="90000"/>
          </a:bodyPr>
          <a:lstStyle/>
          <a:p>
            <a:pPr>
              <a:lnSpc>
                <a:spcPct val="90000"/>
              </a:lnSpc>
            </a:pPr>
            <a:br>
              <a:rPr lang="ro-RO" sz="1900" dirty="0">
                <a:solidFill>
                  <a:schemeClr val="bg1"/>
                </a:solidFill>
              </a:rPr>
            </a:br>
            <a:br>
              <a:rPr lang="ro-RO" sz="1900" dirty="0">
                <a:solidFill>
                  <a:schemeClr val="bg1"/>
                </a:solidFill>
              </a:rPr>
            </a:br>
            <a:br>
              <a:rPr lang="ro-RO" sz="1900" dirty="0">
                <a:solidFill>
                  <a:schemeClr val="bg1"/>
                </a:solidFill>
              </a:rPr>
            </a:br>
            <a:br>
              <a:rPr lang="ro-RO" sz="1900" dirty="0">
                <a:solidFill>
                  <a:schemeClr val="bg1"/>
                </a:solidFill>
              </a:rPr>
            </a:br>
            <a:br>
              <a:rPr lang="ro-RO" sz="1900" dirty="0">
                <a:solidFill>
                  <a:schemeClr val="bg1"/>
                </a:solidFill>
              </a:rPr>
            </a:br>
            <a:br>
              <a:rPr lang="ro-RO" sz="1900" dirty="0">
                <a:solidFill>
                  <a:schemeClr val="bg1"/>
                </a:solidFill>
              </a:rPr>
            </a:br>
            <a:br>
              <a:rPr lang="ro-RO" sz="1900" dirty="0">
                <a:solidFill>
                  <a:schemeClr val="bg1"/>
                </a:solidFill>
              </a:rPr>
            </a:br>
            <a:r>
              <a:rPr lang="en-GB" sz="4400" b="1" dirty="0">
                <a:solidFill>
                  <a:srgbClr val="FFFF00"/>
                </a:solidFill>
              </a:rPr>
              <a:t>ASSET INFORMATION IS ESSENTIAL FOR ANY TYPE OF ORGANIZATION AND BUSINESS</a:t>
            </a:r>
            <a:br>
              <a:rPr lang="ro-RO" sz="4400" b="1" dirty="0">
                <a:solidFill>
                  <a:srgbClr val="FFFF00"/>
                </a:solidFill>
              </a:rPr>
            </a:br>
            <a:r>
              <a:rPr lang="en-GB" sz="4400" b="1" dirty="0">
                <a:solidFill>
                  <a:srgbClr val="FFFF00"/>
                </a:solidFill>
              </a:rPr>
              <a:t> </a:t>
            </a:r>
            <a:br>
              <a:rPr lang="ro-RO" sz="4400" b="1" dirty="0">
                <a:solidFill>
                  <a:srgbClr val="FFFF00"/>
                </a:solidFill>
              </a:rPr>
            </a:br>
            <a:r>
              <a:rPr lang="en-GB" sz="4400" b="1" dirty="0">
                <a:solidFill>
                  <a:srgbClr val="FFFF00"/>
                </a:solidFill>
              </a:rPr>
              <a:t>FROM INFORMATION THEORY TO INFORMATION SECURITY</a:t>
            </a:r>
          </a:p>
        </p:txBody>
      </p:sp>
    </p:spTree>
    <p:extLst>
      <p:ext uri="{BB962C8B-B14F-4D97-AF65-F5344CB8AC3E}">
        <p14:creationId xmlns:p14="http://schemas.microsoft.com/office/powerpoint/2010/main" val="369351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mute="1">
                <p:cTn id="12" repeatCount="indefinite" fill="hold" display="0">
                  <p:stCondLst>
                    <p:cond delay="indefinite"/>
                  </p:stCondLst>
                </p:cTn>
                <p:tgtEl>
                  <p:spTgt spid="1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7FF03-3FED-87C0-8469-6B43C449395F}"/>
              </a:ext>
            </a:extLst>
          </p:cNvPr>
          <p:cNvSpPr>
            <a:spLocks noGrp="1"/>
          </p:cNvSpPr>
          <p:nvPr>
            <p:ph type="title"/>
          </p:nvPr>
        </p:nvSpPr>
        <p:spPr>
          <a:xfrm>
            <a:off x="457200" y="868280"/>
            <a:ext cx="3390645" cy="3363597"/>
          </a:xfrm>
        </p:spPr>
        <p:txBody>
          <a:bodyPr>
            <a:normAutofit/>
          </a:bodyPr>
          <a:lstStyle/>
          <a:p>
            <a:pPr algn="r">
              <a:lnSpc>
                <a:spcPct val="90000"/>
              </a:lnSpc>
            </a:pPr>
            <a:r>
              <a:rPr lang="en-GB" sz="2200">
                <a:solidFill>
                  <a:schemeClr val="bg1"/>
                </a:solidFill>
              </a:rPr>
              <a:t>The security of the applications on the device where the information is processed</a:t>
            </a:r>
          </a:p>
        </p:txBody>
      </p:sp>
      <p:graphicFrame>
        <p:nvGraphicFramePr>
          <p:cNvPr id="5" name="Content Placeholder 2">
            <a:extLst>
              <a:ext uri="{FF2B5EF4-FFF2-40B4-BE49-F238E27FC236}">
                <a16:creationId xmlns:a16="http://schemas.microsoft.com/office/drawing/2014/main" id="{D8B2702C-BFF0-B946-F8D4-2518BCCECFDB}"/>
              </a:ext>
            </a:extLst>
          </p:cNvPr>
          <p:cNvGraphicFramePr>
            <a:graphicFrameLocks noGrp="1"/>
          </p:cNvGraphicFramePr>
          <p:nvPr>
            <p:ph idx="1"/>
            <p:extLst>
              <p:ext uri="{D42A27DB-BD31-4B8C-83A1-F6EECF244321}">
                <p14:modId xmlns:p14="http://schemas.microsoft.com/office/powerpoint/2010/main" val="2244217991"/>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1310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5EE115C-9866-85A8-2A5F-F0CB5EA03567}"/>
              </a:ext>
            </a:extLst>
          </p:cNvPr>
          <p:cNvSpPr>
            <a:spLocks noGrp="1"/>
          </p:cNvSpPr>
          <p:nvPr>
            <p:ph type="title"/>
          </p:nvPr>
        </p:nvSpPr>
        <p:spPr>
          <a:xfrm>
            <a:off x="184480" y="544081"/>
            <a:ext cx="3668110" cy="4626276"/>
          </a:xfrm>
        </p:spPr>
        <p:txBody>
          <a:bodyPr anchor="b">
            <a:normAutofit/>
          </a:bodyPr>
          <a:lstStyle/>
          <a:p>
            <a:pPr algn="r">
              <a:lnSpc>
                <a:spcPct val="90000"/>
              </a:lnSpc>
            </a:pPr>
            <a:r>
              <a:rPr lang="en-GB" sz="2200" dirty="0">
                <a:solidFill>
                  <a:schemeClr val="bg1"/>
                </a:solidFill>
              </a:rPr>
              <a:t>information security threats</a:t>
            </a:r>
            <a:r>
              <a:rPr lang="ro-RO" sz="2200" dirty="0">
                <a:solidFill>
                  <a:schemeClr val="bg1"/>
                </a:solidFill>
              </a:rPr>
              <a:t>- specific for </a:t>
            </a:r>
            <a:r>
              <a:rPr lang="en-GB" sz="2200" dirty="0">
                <a:solidFill>
                  <a:schemeClr val="bg1"/>
                </a:solidFill>
              </a:rPr>
              <a:t>device where the information is processed</a:t>
            </a:r>
            <a:br>
              <a:rPr lang="ro-RO" sz="2200" dirty="0">
                <a:solidFill>
                  <a:schemeClr val="bg1"/>
                </a:solidFill>
              </a:rPr>
            </a:br>
            <a:br>
              <a:rPr lang="ro-RO" sz="2200" dirty="0">
                <a:solidFill>
                  <a:schemeClr val="bg1"/>
                </a:solidFill>
              </a:rPr>
            </a:br>
            <a:br>
              <a:rPr lang="ro-RO" sz="2200" dirty="0">
                <a:solidFill>
                  <a:schemeClr val="bg1"/>
                </a:solidFill>
              </a:rPr>
            </a:br>
            <a:r>
              <a:rPr lang="ro-RO" sz="1400" dirty="0">
                <a:solidFill>
                  <a:schemeClr val="bg1"/>
                </a:solidFill>
              </a:rPr>
              <a:t>www.microsoft.com </a:t>
            </a:r>
            <a:endParaRPr lang="en-GB" sz="1400" dirty="0">
              <a:solidFill>
                <a:schemeClr val="bg1"/>
              </a:solidFill>
            </a:endParaRPr>
          </a:p>
        </p:txBody>
      </p:sp>
      <p:sp>
        <p:nvSpPr>
          <p:cNvPr id="3" name="Content Placeholder 2">
            <a:extLst>
              <a:ext uri="{FF2B5EF4-FFF2-40B4-BE49-F238E27FC236}">
                <a16:creationId xmlns:a16="http://schemas.microsoft.com/office/drawing/2014/main" id="{0AE4F3F9-8A6C-A91D-F5D1-E0E356EEF40D}"/>
              </a:ext>
            </a:extLst>
          </p:cNvPr>
          <p:cNvSpPr>
            <a:spLocks noGrp="1"/>
          </p:cNvSpPr>
          <p:nvPr>
            <p:ph idx="1"/>
          </p:nvPr>
        </p:nvSpPr>
        <p:spPr>
          <a:xfrm>
            <a:off x="4581727" y="833535"/>
            <a:ext cx="3025303" cy="5361991"/>
          </a:xfrm>
        </p:spPr>
        <p:txBody>
          <a:bodyPr anchor="ctr">
            <a:normAutofit/>
          </a:bodyPr>
          <a:lstStyle/>
          <a:p>
            <a:pPr>
              <a:lnSpc>
                <a:spcPct val="110000"/>
              </a:lnSpc>
              <a:spcBef>
                <a:spcPts val="0"/>
              </a:spcBef>
              <a:spcAft>
                <a:spcPts val="600"/>
              </a:spcAft>
            </a:pPr>
            <a:r>
              <a:rPr lang="en-GB" sz="1100"/>
              <a:t>Advanced persistent threat (APT) attack:</a:t>
            </a:r>
            <a:r>
              <a:rPr lang="ro-RO" sz="1100"/>
              <a:t> </a:t>
            </a:r>
            <a:r>
              <a:rPr lang="en-GB" sz="1100"/>
              <a:t>A sophisticated cyberattack occurring over a prolonged period, during which an undetected attacker (or group) gains access to an enterprise’s network and data.</a:t>
            </a:r>
          </a:p>
          <a:p>
            <a:pPr>
              <a:lnSpc>
                <a:spcPct val="110000"/>
              </a:lnSpc>
              <a:spcBef>
                <a:spcPts val="0"/>
              </a:spcBef>
              <a:spcAft>
                <a:spcPts val="600"/>
              </a:spcAft>
            </a:pPr>
            <a:endParaRPr lang="en-GB" sz="1100"/>
          </a:p>
          <a:p>
            <a:pPr>
              <a:lnSpc>
                <a:spcPct val="110000"/>
              </a:lnSpc>
              <a:spcBef>
                <a:spcPts val="0"/>
              </a:spcBef>
              <a:spcAft>
                <a:spcPts val="600"/>
              </a:spcAft>
            </a:pPr>
            <a:r>
              <a:rPr lang="en-GB" sz="1100"/>
              <a:t>Botnet:</a:t>
            </a:r>
            <a:r>
              <a:rPr lang="ro-RO" sz="1100"/>
              <a:t> </a:t>
            </a:r>
            <a:r>
              <a:rPr lang="en-GB" sz="1100"/>
              <a:t>Derived from the term “robot network,” a botnet comprises a network of connected devices an attacker infects with malicious code and controls remotely.</a:t>
            </a:r>
          </a:p>
          <a:p>
            <a:pPr>
              <a:lnSpc>
                <a:spcPct val="110000"/>
              </a:lnSpc>
              <a:spcBef>
                <a:spcPts val="0"/>
              </a:spcBef>
              <a:spcAft>
                <a:spcPts val="600"/>
              </a:spcAft>
            </a:pPr>
            <a:endParaRPr lang="en-GB" sz="1100"/>
          </a:p>
          <a:p>
            <a:pPr>
              <a:lnSpc>
                <a:spcPct val="110000"/>
              </a:lnSpc>
              <a:spcBef>
                <a:spcPts val="0"/>
              </a:spcBef>
              <a:spcAft>
                <a:spcPts val="600"/>
              </a:spcAft>
            </a:pPr>
            <a:r>
              <a:rPr lang="en-GB" sz="1100"/>
              <a:t>Distributed denial-of-service (DDoS) attack:</a:t>
            </a:r>
            <a:r>
              <a:rPr lang="ro-RO" sz="1100"/>
              <a:t> </a:t>
            </a:r>
            <a:r>
              <a:rPr lang="en-GB" sz="1100"/>
              <a:t>DDoS attacks utilize botnets to overwhelm an organization’s website or application, resulting in a crash or a denial of service to valid users or visitors.</a:t>
            </a:r>
          </a:p>
          <a:p>
            <a:pPr>
              <a:lnSpc>
                <a:spcPct val="110000"/>
              </a:lnSpc>
              <a:spcBef>
                <a:spcPts val="0"/>
              </a:spcBef>
              <a:spcAft>
                <a:spcPts val="600"/>
              </a:spcAft>
            </a:pPr>
            <a:endParaRPr lang="en-GB" sz="1100"/>
          </a:p>
          <a:p>
            <a:pPr>
              <a:lnSpc>
                <a:spcPct val="110000"/>
              </a:lnSpc>
              <a:spcBef>
                <a:spcPts val="0"/>
              </a:spcBef>
              <a:spcAft>
                <a:spcPts val="600"/>
              </a:spcAft>
            </a:pPr>
            <a:r>
              <a:rPr lang="en-GB" sz="1100"/>
              <a:t>Drive-by download attack:</a:t>
            </a:r>
            <a:r>
              <a:rPr lang="ro-RO" sz="1100"/>
              <a:t> </a:t>
            </a:r>
            <a:r>
              <a:rPr lang="en-GB" sz="1100"/>
              <a:t>A malicious piece of code that automatically downloads onto a user’s device upon visiting a website, making that user vulnerable to further security threats.</a:t>
            </a:r>
          </a:p>
          <a:p>
            <a:pPr>
              <a:lnSpc>
                <a:spcPct val="110000"/>
              </a:lnSpc>
              <a:spcBef>
                <a:spcPts val="0"/>
              </a:spcBef>
              <a:spcAft>
                <a:spcPts val="600"/>
              </a:spcAft>
            </a:pPr>
            <a:endParaRPr lang="en-GB" sz="1100"/>
          </a:p>
        </p:txBody>
      </p:sp>
      <p:pic>
        <p:nvPicPr>
          <p:cNvPr id="5" name="Picture 4" descr="Padlock on computer motherboard">
            <a:extLst>
              <a:ext uri="{FF2B5EF4-FFF2-40B4-BE49-F238E27FC236}">
                <a16:creationId xmlns:a16="http://schemas.microsoft.com/office/drawing/2014/main" id="{3EA52064-A007-3EE8-06CF-740BC71A73F4}"/>
              </a:ext>
            </a:extLst>
          </p:cNvPr>
          <p:cNvPicPr>
            <a:picLocks noChangeAspect="1"/>
          </p:cNvPicPr>
          <p:nvPr/>
        </p:nvPicPr>
        <p:blipFill rotWithShape="1">
          <a:blip r:embed="rId2"/>
          <a:srcRect l="18455" r="41809" b="-1"/>
          <a:stretch/>
        </p:blipFill>
        <p:spPr>
          <a:xfrm>
            <a:off x="8109502" y="10"/>
            <a:ext cx="4082498" cy="6857990"/>
          </a:xfrm>
          <a:prstGeom prst="rect">
            <a:avLst/>
          </a:prstGeom>
        </p:spPr>
      </p:pic>
    </p:spTree>
    <p:extLst>
      <p:ext uri="{BB962C8B-B14F-4D97-AF65-F5344CB8AC3E}">
        <p14:creationId xmlns:p14="http://schemas.microsoft.com/office/powerpoint/2010/main" val="203769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B145D-4C35-0108-D87A-4043C59C5B82}"/>
              </a:ext>
            </a:extLst>
          </p:cNvPr>
          <p:cNvSpPr>
            <a:spLocks noGrp="1"/>
          </p:cNvSpPr>
          <p:nvPr>
            <p:ph type="title"/>
          </p:nvPr>
        </p:nvSpPr>
        <p:spPr>
          <a:xfrm>
            <a:off x="457200" y="868280"/>
            <a:ext cx="3390645" cy="4313320"/>
          </a:xfrm>
        </p:spPr>
        <p:txBody>
          <a:bodyPr>
            <a:normAutofit/>
          </a:bodyPr>
          <a:lstStyle/>
          <a:p>
            <a:pPr algn="r">
              <a:lnSpc>
                <a:spcPct val="90000"/>
              </a:lnSpc>
            </a:pPr>
            <a:r>
              <a:rPr lang="en-GB" sz="2500" dirty="0">
                <a:solidFill>
                  <a:schemeClr val="bg1"/>
                </a:solidFill>
              </a:rPr>
              <a:t>information security threats- specific for device where the information is processed</a:t>
            </a:r>
            <a:br>
              <a:rPr lang="ro-RO" sz="2500" dirty="0">
                <a:solidFill>
                  <a:schemeClr val="bg1"/>
                </a:solidFill>
              </a:rPr>
            </a:br>
            <a:br>
              <a:rPr lang="ro-RO" sz="2500" dirty="0">
                <a:solidFill>
                  <a:schemeClr val="bg1"/>
                </a:solidFill>
              </a:rPr>
            </a:br>
            <a:r>
              <a:rPr lang="ro-RO" sz="1200" dirty="0">
                <a:solidFill>
                  <a:schemeClr val="bg1"/>
                </a:solidFill>
              </a:rPr>
              <a:t>www.microsoft.com</a:t>
            </a:r>
            <a:r>
              <a:rPr lang="en-GB" sz="1200" dirty="0">
                <a:solidFill>
                  <a:schemeClr val="bg1"/>
                </a:solidFill>
              </a:rPr>
              <a:t> </a:t>
            </a:r>
          </a:p>
        </p:txBody>
      </p:sp>
      <p:graphicFrame>
        <p:nvGraphicFramePr>
          <p:cNvPr id="5" name="Content Placeholder 2">
            <a:extLst>
              <a:ext uri="{FF2B5EF4-FFF2-40B4-BE49-F238E27FC236}">
                <a16:creationId xmlns:a16="http://schemas.microsoft.com/office/drawing/2014/main" id="{9375D6FF-7253-A305-BE0B-B3013D8F072C}"/>
              </a:ext>
            </a:extLst>
          </p:cNvPr>
          <p:cNvGraphicFramePr>
            <a:graphicFrameLocks noGrp="1"/>
          </p:cNvGraphicFramePr>
          <p:nvPr>
            <p:ph idx="1"/>
            <p:extLst>
              <p:ext uri="{D42A27DB-BD31-4B8C-83A1-F6EECF244321}">
                <p14:modId xmlns:p14="http://schemas.microsoft.com/office/powerpoint/2010/main" val="1275036522"/>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4057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88395-5D0B-FD3C-5EAD-CC775CAEB45C}"/>
              </a:ext>
            </a:extLst>
          </p:cNvPr>
          <p:cNvSpPr>
            <a:spLocks noGrp="1"/>
          </p:cNvSpPr>
          <p:nvPr>
            <p:ph type="title"/>
          </p:nvPr>
        </p:nvSpPr>
        <p:spPr>
          <a:xfrm>
            <a:off x="1371600" y="457200"/>
            <a:ext cx="5268036" cy="2140145"/>
          </a:xfrm>
        </p:spPr>
        <p:txBody>
          <a:bodyPr anchor="b">
            <a:normAutofit/>
          </a:bodyPr>
          <a:lstStyle/>
          <a:p>
            <a:pPr>
              <a:lnSpc>
                <a:spcPct val="90000"/>
              </a:lnSpc>
            </a:pPr>
            <a:r>
              <a:rPr lang="en-GB" dirty="0"/>
              <a:t>Information security </a:t>
            </a:r>
            <a:r>
              <a:rPr lang="ro-RO" dirty="0"/>
              <a:t>in </a:t>
            </a:r>
            <a:r>
              <a:rPr lang="en-GB" dirty="0"/>
              <a:t>organization</a:t>
            </a:r>
            <a:br>
              <a:rPr lang="en-GB" dirty="0"/>
            </a:br>
            <a:endParaRPr lang="en-GB"/>
          </a:p>
        </p:txBody>
      </p:sp>
      <p:sp>
        <p:nvSpPr>
          <p:cNvPr id="3" name="Content Placeholder 2">
            <a:extLst>
              <a:ext uri="{FF2B5EF4-FFF2-40B4-BE49-F238E27FC236}">
                <a16:creationId xmlns:a16="http://schemas.microsoft.com/office/drawing/2014/main" id="{0BFFB09F-FF55-270A-DB5F-4D4005E9E41B}"/>
              </a:ext>
            </a:extLst>
          </p:cNvPr>
          <p:cNvSpPr>
            <a:spLocks noGrp="1"/>
          </p:cNvSpPr>
          <p:nvPr>
            <p:ph idx="1"/>
          </p:nvPr>
        </p:nvSpPr>
        <p:spPr>
          <a:xfrm>
            <a:off x="1371599" y="3054545"/>
            <a:ext cx="5268037" cy="2567508"/>
          </a:xfrm>
        </p:spPr>
        <p:txBody>
          <a:bodyPr anchor="t">
            <a:normAutofit/>
          </a:bodyPr>
          <a:lstStyle/>
          <a:p>
            <a:pPr>
              <a:lnSpc>
                <a:spcPct val="110000"/>
              </a:lnSpc>
            </a:pPr>
            <a:endParaRPr lang="en-GB" sz="1500" dirty="0"/>
          </a:p>
          <a:p>
            <a:pPr>
              <a:lnSpc>
                <a:spcPct val="110000"/>
              </a:lnSpc>
            </a:pPr>
            <a:r>
              <a:rPr lang="en-GB" sz="1500" dirty="0"/>
              <a:t>Enterprises can employ information security management systems (ISMS) to standardize security controls across an organization, setting up custom or industry standards to help ensure InfoSec and risk management. Employing a systematic approach toward InfoSec will help proactively protect your organization from unnecessary risk and allow your team to efficiently remediate threats as they arise.</a:t>
            </a:r>
          </a:p>
        </p:txBody>
      </p:sp>
      <p:pic>
        <p:nvPicPr>
          <p:cNvPr id="4" name="Picture 3" descr="A blue lock with a circuit board&#10;&#10;Description automatically generated with medium confidence">
            <a:extLst>
              <a:ext uri="{FF2B5EF4-FFF2-40B4-BE49-F238E27FC236}">
                <a16:creationId xmlns:a16="http://schemas.microsoft.com/office/drawing/2014/main" id="{9A882F40-261C-ABCF-877F-5FEF2863C76D}"/>
              </a:ext>
            </a:extLst>
          </p:cNvPr>
          <p:cNvPicPr>
            <a:picLocks noChangeAspect="1"/>
          </p:cNvPicPr>
          <p:nvPr/>
        </p:nvPicPr>
        <p:blipFill rotWithShape="1">
          <a:blip r:embed="rId2"/>
          <a:srcRect l="518" r="32936" b="-1"/>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814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BB2D8-8746-868C-4255-57326613F88E}"/>
              </a:ext>
            </a:extLst>
          </p:cNvPr>
          <p:cNvSpPr>
            <a:spLocks noGrp="1"/>
          </p:cNvSpPr>
          <p:nvPr>
            <p:ph type="title"/>
          </p:nvPr>
        </p:nvSpPr>
        <p:spPr>
          <a:xfrm>
            <a:off x="457200" y="868280"/>
            <a:ext cx="3390645" cy="3363597"/>
          </a:xfrm>
        </p:spPr>
        <p:txBody>
          <a:bodyPr>
            <a:normAutofit/>
          </a:bodyPr>
          <a:lstStyle/>
          <a:p>
            <a:pPr algn="r">
              <a:lnSpc>
                <a:spcPct val="90000"/>
              </a:lnSpc>
            </a:pPr>
            <a:r>
              <a:rPr lang="en-GB" sz="2500">
                <a:solidFill>
                  <a:schemeClr val="bg1"/>
                </a:solidFill>
              </a:rPr>
              <a:t>Responding to information security threats</a:t>
            </a:r>
            <a:br>
              <a:rPr lang="en-GB" sz="2500">
                <a:solidFill>
                  <a:schemeClr val="bg1"/>
                </a:solidFill>
              </a:rPr>
            </a:br>
            <a:endParaRPr lang="en-GB" sz="2500">
              <a:solidFill>
                <a:schemeClr val="bg1"/>
              </a:solidFill>
            </a:endParaRPr>
          </a:p>
        </p:txBody>
      </p:sp>
      <p:graphicFrame>
        <p:nvGraphicFramePr>
          <p:cNvPr id="5" name="Content Placeholder 2">
            <a:extLst>
              <a:ext uri="{FF2B5EF4-FFF2-40B4-BE49-F238E27FC236}">
                <a16:creationId xmlns:a16="http://schemas.microsoft.com/office/drawing/2014/main" id="{3930E567-FEEF-789E-51F6-DE14911B553B}"/>
              </a:ext>
            </a:extLst>
          </p:cNvPr>
          <p:cNvGraphicFramePr>
            <a:graphicFrameLocks noGrp="1"/>
          </p:cNvGraphicFramePr>
          <p:nvPr>
            <p:ph idx="1"/>
            <p:extLst>
              <p:ext uri="{D42A27DB-BD31-4B8C-83A1-F6EECF244321}">
                <p14:modId xmlns:p14="http://schemas.microsoft.com/office/powerpoint/2010/main" val="473113880"/>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3333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C5950-F8C2-E998-CB88-021BCD02B212}"/>
              </a:ext>
            </a:extLst>
          </p:cNvPr>
          <p:cNvSpPr>
            <a:spLocks noGrp="1"/>
          </p:cNvSpPr>
          <p:nvPr>
            <p:ph type="title"/>
          </p:nvPr>
        </p:nvSpPr>
        <p:spPr>
          <a:xfrm>
            <a:off x="1371601" y="457201"/>
            <a:ext cx="10068975" cy="1066800"/>
          </a:xfrm>
        </p:spPr>
        <p:txBody>
          <a:bodyPr anchor="b">
            <a:normAutofit/>
          </a:bodyPr>
          <a:lstStyle/>
          <a:p>
            <a:pPr>
              <a:lnSpc>
                <a:spcPct val="90000"/>
              </a:lnSpc>
            </a:pPr>
            <a:r>
              <a:rPr lang="en-GB" sz="2500" dirty="0"/>
              <a:t>The security of the applications on the device where the information is processed</a:t>
            </a:r>
          </a:p>
        </p:txBody>
      </p:sp>
      <p:sp>
        <p:nvSpPr>
          <p:cNvPr id="3" name="Content Placeholder 2">
            <a:extLst>
              <a:ext uri="{FF2B5EF4-FFF2-40B4-BE49-F238E27FC236}">
                <a16:creationId xmlns:a16="http://schemas.microsoft.com/office/drawing/2014/main" id="{561E20BF-0AC2-7466-09B9-2DDA45171883}"/>
              </a:ext>
            </a:extLst>
          </p:cNvPr>
          <p:cNvSpPr>
            <a:spLocks noGrp="1"/>
          </p:cNvSpPr>
          <p:nvPr>
            <p:ph idx="1"/>
          </p:nvPr>
        </p:nvSpPr>
        <p:spPr>
          <a:xfrm>
            <a:off x="1371601" y="1980775"/>
            <a:ext cx="5865905" cy="3632824"/>
          </a:xfrm>
        </p:spPr>
        <p:txBody>
          <a:bodyPr anchor="t">
            <a:normAutofit/>
          </a:bodyPr>
          <a:lstStyle/>
          <a:p>
            <a:pPr>
              <a:lnSpc>
                <a:spcPct val="110000"/>
              </a:lnSpc>
              <a:spcBef>
                <a:spcPts val="0"/>
              </a:spcBef>
              <a:spcAft>
                <a:spcPts val="600"/>
              </a:spcAft>
            </a:pPr>
            <a:endParaRPr lang="en-GB" sz="1400"/>
          </a:p>
          <a:p>
            <a:pPr>
              <a:lnSpc>
                <a:spcPct val="110000"/>
              </a:lnSpc>
              <a:spcBef>
                <a:spcPts val="0"/>
              </a:spcBef>
              <a:spcAft>
                <a:spcPts val="600"/>
              </a:spcAft>
            </a:pPr>
            <a:r>
              <a:rPr lang="en-GB" sz="1400" b="1"/>
              <a:t>Incident response</a:t>
            </a:r>
          </a:p>
          <a:p>
            <a:pPr lvl="1">
              <a:lnSpc>
                <a:spcPct val="110000"/>
              </a:lnSpc>
              <a:spcBef>
                <a:spcPts val="0"/>
              </a:spcBef>
              <a:spcAft>
                <a:spcPts val="600"/>
              </a:spcAft>
            </a:pPr>
            <a:r>
              <a:rPr lang="en-GB" sz="1400"/>
              <a:t>An organization’s plan for responding to, remediating, and managing the aftermath of a cyberattack, data breach, or another disruptive event.</a:t>
            </a:r>
          </a:p>
          <a:p>
            <a:pPr>
              <a:lnSpc>
                <a:spcPct val="110000"/>
              </a:lnSpc>
              <a:spcBef>
                <a:spcPts val="0"/>
              </a:spcBef>
              <a:spcAft>
                <a:spcPts val="600"/>
              </a:spcAft>
            </a:pPr>
            <a:r>
              <a:rPr lang="en-GB" sz="1400" b="1"/>
              <a:t>Infrastructure security</a:t>
            </a:r>
          </a:p>
          <a:p>
            <a:pPr lvl="1">
              <a:lnSpc>
                <a:spcPct val="110000"/>
              </a:lnSpc>
              <a:spcBef>
                <a:spcPts val="0"/>
              </a:spcBef>
              <a:spcAft>
                <a:spcPts val="600"/>
              </a:spcAft>
            </a:pPr>
            <a:r>
              <a:rPr lang="en-GB" sz="1400"/>
              <a:t>Security that encompasses an organization’s entire technological infrastructure, including both hardware and software systems.</a:t>
            </a:r>
          </a:p>
          <a:p>
            <a:pPr>
              <a:lnSpc>
                <a:spcPct val="110000"/>
              </a:lnSpc>
              <a:spcBef>
                <a:spcPts val="0"/>
              </a:spcBef>
              <a:spcAft>
                <a:spcPts val="600"/>
              </a:spcAft>
            </a:pPr>
            <a:r>
              <a:rPr lang="en-GB" sz="1400" b="1"/>
              <a:t>Risk management</a:t>
            </a:r>
          </a:p>
          <a:p>
            <a:pPr lvl="1">
              <a:lnSpc>
                <a:spcPct val="110000"/>
              </a:lnSpc>
              <a:spcBef>
                <a:spcPts val="0"/>
              </a:spcBef>
              <a:spcAft>
                <a:spcPts val="600"/>
              </a:spcAft>
            </a:pPr>
            <a:r>
              <a:rPr lang="en-GB" sz="1400"/>
              <a:t>The process an organization takes to identify, assess, and remediate all vulnerabilities and threats (risks) in organization.</a:t>
            </a:r>
          </a:p>
        </p:txBody>
      </p:sp>
      <p:pic>
        <p:nvPicPr>
          <p:cNvPr id="4" name="Picture 3">
            <a:extLst>
              <a:ext uri="{FF2B5EF4-FFF2-40B4-BE49-F238E27FC236}">
                <a16:creationId xmlns:a16="http://schemas.microsoft.com/office/drawing/2014/main" id="{5BB18912-A169-63B0-8EFE-E1A5CFB5F5C5}"/>
              </a:ext>
            </a:extLst>
          </p:cNvPr>
          <p:cNvPicPr>
            <a:picLocks noChangeAspect="1"/>
          </p:cNvPicPr>
          <p:nvPr/>
        </p:nvPicPr>
        <p:blipFill rotWithShape="1">
          <a:blip r:embed="rId3"/>
          <a:srcRect l="32573" r="31213" b="-2"/>
          <a:stretch/>
        </p:blipFill>
        <p:spPr>
          <a:xfrm>
            <a:off x="7646838" y="1980775"/>
            <a:ext cx="3748858" cy="3632824"/>
          </a:xfrm>
          <a:prstGeom prst="rect">
            <a:avLst/>
          </a:prstGeom>
        </p:spPr>
      </p:pic>
      <p:sp>
        <p:nvSpPr>
          <p:cNvPr id="11" name="Rectangle 10">
            <a:extLst>
              <a:ext uri="{FF2B5EF4-FFF2-40B4-BE49-F238E27FC236}">
                <a16:creationId xmlns:a16="http://schemas.microsoft.com/office/drawing/2014/main" id="{30563404-8DA1-408B-B56C-EF5733DAA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1CC731-E2EC-4834-B848-101CC2756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tx2">
                  <a:lumMod val="50000"/>
                  <a:lumOff val="50000"/>
                  <a:alpha val="3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69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DAF4AA-9270-40B5-B73C-B11B9A92F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4663D-B90F-D78F-41AA-AB18B7C447A2}"/>
              </a:ext>
            </a:extLst>
          </p:cNvPr>
          <p:cNvSpPr>
            <a:spLocks noGrp="1"/>
          </p:cNvSpPr>
          <p:nvPr>
            <p:ph type="title"/>
          </p:nvPr>
        </p:nvSpPr>
        <p:spPr>
          <a:xfrm>
            <a:off x="1371598" y="462743"/>
            <a:ext cx="5327375" cy="1560022"/>
          </a:xfrm>
        </p:spPr>
        <p:txBody>
          <a:bodyPr anchor="b">
            <a:normAutofit/>
          </a:bodyPr>
          <a:lstStyle/>
          <a:p>
            <a:pPr>
              <a:lnSpc>
                <a:spcPct val="90000"/>
              </a:lnSpc>
            </a:pPr>
            <a:r>
              <a:rPr lang="en-GB" sz="2800"/>
              <a:t>Information security</a:t>
            </a:r>
            <a:r>
              <a:rPr lang="ro-RO" sz="2800"/>
              <a:t>-</a:t>
            </a:r>
            <a:r>
              <a:rPr lang="en-GB" sz="2800"/>
              <a:t>(InfoSec)</a:t>
            </a:r>
            <a:r>
              <a:rPr lang="ro-RO" sz="2800"/>
              <a:t> general consideration</a:t>
            </a:r>
            <a:endParaRPr lang="en-GB" sz="2800"/>
          </a:p>
        </p:txBody>
      </p:sp>
      <p:sp>
        <p:nvSpPr>
          <p:cNvPr id="3" name="Content Placeholder 2">
            <a:extLst>
              <a:ext uri="{FF2B5EF4-FFF2-40B4-BE49-F238E27FC236}">
                <a16:creationId xmlns:a16="http://schemas.microsoft.com/office/drawing/2014/main" id="{6B574239-8BE7-4924-D20F-1567988AB678}"/>
              </a:ext>
            </a:extLst>
          </p:cNvPr>
          <p:cNvSpPr>
            <a:spLocks noGrp="1"/>
          </p:cNvSpPr>
          <p:nvPr>
            <p:ph idx="1"/>
          </p:nvPr>
        </p:nvSpPr>
        <p:spPr>
          <a:xfrm>
            <a:off x="1371600" y="2279374"/>
            <a:ext cx="5327373" cy="3601436"/>
          </a:xfrm>
        </p:spPr>
        <p:txBody>
          <a:bodyPr>
            <a:normAutofit/>
          </a:bodyPr>
          <a:lstStyle/>
          <a:p>
            <a:r>
              <a:rPr lang="en-GB" sz="1600" dirty="0"/>
              <a:t>is a set of security procedures and tools that broadly protect sensitive enterprise information from misuse, unauthorized access, disruption, or destruction.</a:t>
            </a:r>
          </a:p>
        </p:txBody>
      </p:sp>
      <p:sp>
        <p:nvSpPr>
          <p:cNvPr id="11" name="Rectangle 10">
            <a:extLst>
              <a:ext uri="{FF2B5EF4-FFF2-40B4-BE49-F238E27FC236}">
                <a16:creationId xmlns:a16="http://schemas.microsoft.com/office/drawing/2014/main" id="{31D5E60A-D6B1-4F21-A993-313958AF0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15300" y="-4"/>
            <a:ext cx="4076699" cy="6858003"/>
          </a:xfrm>
          <a:prstGeom prst="rect">
            <a:avLst/>
          </a:prstGeom>
          <a:gradFill>
            <a:gsLst>
              <a:gs pos="8000">
                <a:schemeClr val="accent6"/>
              </a:gs>
              <a:gs pos="100000">
                <a:schemeClr val="accent5">
                  <a:alpha val="9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7BB16B-E108-4C64-97D5-7AC67CC5E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24863" y="1390436"/>
            <a:ext cx="6857572" cy="4076700"/>
          </a:xfrm>
          <a:prstGeom prst="rect">
            <a:avLst/>
          </a:prstGeom>
          <a:gradFill>
            <a:gsLst>
              <a:gs pos="0">
                <a:schemeClr val="accent4">
                  <a:alpha val="13000"/>
                </a:schemeClr>
              </a:gs>
              <a:gs pos="99000">
                <a:schemeClr val="accent2">
                  <a:alpha val="5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5F6A003-4671-4F7B-A12E-2946D61E4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85110" y="1451112"/>
            <a:ext cx="6858001" cy="3955771"/>
          </a:xfrm>
          <a:prstGeom prst="rect">
            <a:avLst/>
          </a:prstGeom>
          <a:gradFill>
            <a:gsLst>
              <a:gs pos="0">
                <a:schemeClr val="accent6">
                  <a:alpha val="0"/>
                </a:schemeClr>
              </a:gs>
              <a:gs pos="72000">
                <a:schemeClr val="tx2">
                  <a:lumMod val="75000"/>
                  <a:lumOff val="25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37D0532-26D3-EA53-BC11-27E7C076698C}"/>
              </a:ext>
            </a:extLst>
          </p:cNvPr>
          <p:cNvPicPr>
            <a:picLocks noChangeAspect="1"/>
          </p:cNvPicPr>
          <p:nvPr/>
        </p:nvPicPr>
        <p:blipFill>
          <a:blip r:embed="rId3"/>
          <a:stretch>
            <a:fillRect/>
          </a:stretch>
        </p:blipFill>
        <p:spPr>
          <a:xfrm>
            <a:off x="7169796" y="1028699"/>
            <a:ext cx="4076701" cy="4268796"/>
          </a:xfrm>
          <a:prstGeom prst="rect">
            <a:avLst/>
          </a:prstGeom>
        </p:spPr>
      </p:pic>
    </p:spTree>
    <p:extLst>
      <p:ext uri="{BB962C8B-B14F-4D97-AF65-F5344CB8AC3E}">
        <p14:creationId xmlns:p14="http://schemas.microsoft.com/office/powerpoint/2010/main" val="1175479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345220-325C-6D6F-912A-2E51D580E72B}"/>
              </a:ext>
            </a:extLst>
          </p:cNvPr>
          <p:cNvSpPr>
            <a:spLocks noGrp="1"/>
          </p:cNvSpPr>
          <p:nvPr>
            <p:ph type="title"/>
          </p:nvPr>
        </p:nvSpPr>
        <p:spPr>
          <a:xfrm>
            <a:off x="457200" y="868280"/>
            <a:ext cx="3390645" cy="3363597"/>
          </a:xfrm>
        </p:spPr>
        <p:txBody>
          <a:bodyPr>
            <a:normAutofit/>
          </a:bodyPr>
          <a:lstStyle/>
          <a:p>
            <a:pPr algn="r"/>
            <a:r>
              <a:rPr lang="en-GB" sz="3200" b="1">
                <a:solidFill>
                  <a:schemeClr val="bg1"/>
                </a:solidFill>
              </a:rPr>
              <a:t>pillars of</a:t>
            </a:r>
            <a:r>
              <a:rPr lang="ro-RO" sz="3200" b="1">
                <a:solidFill>
                  <a:schemeClr val="bg1"/>
                </a:solidFill>
              </a:rPr>
              <a:t> INFOSEC</a:t>
            </a:r>
            <a:br>
              <a:rPr lang="en-GB" sz="3200" b="1">
                <a:solidFill>
                  <a:schemeClr val="bg1"/>
                </a:solidFill>
              </a:rPr>
            </a:br>
            <a:endParaRPr lang="en-GB" sz="3200">
              <a:solidFill>
                <a:schemeClr val="bg1"/>
              </a:solidFill>
            </a:endParaRPr>
          </a:p>
        </p:txBody>
      </p:sp>
      <p:graphicFrame>
        <p:nvGraphicFramePr>
          <p:cNvPr id="5" name="Content Placeholder 2">
            <a:extLst>
              <a:ext uri="{FF2B5EF4-FFF2-40B4-BE49-F238E27FC236}">
                <a16:creationId xmlns:a16="http://schemas.microsoft.com/office/drawing/2014/main" id="{506FE7AA-5E30-FACE-758B-9AEF6B035F75}"/>
              </a:ext>
            </a:extLst>
          </p:cNvPr>
          <p:cNvGraphicFramePr>
            <a:graphicFrameLocks noGrp="1"/>
          </p:cNvGraphicFramePr>
          <p:nvPr>
            <p:ph idx="1"/>
            <p:extLst>
              <p:ext uri="{D42A27DB-BD31-4B8C-83A1-F6EECF244321}">
                <p14:modId xmlns:p14="http://schemas.microsoft.com/office/powerpoint/2010/main" val="3717099152"/>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9836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D7FD5-83CB-516C-52B7-0777DBD5E301}"/>
              </a:ext>
            </a:extLst>
          </p:cNvPr>
          <p:cNvSpPr>
            <a:spLocks noGrp="1"/>
          </p:cNvSpPr>
          <p:nvPr>
            <p:ph type="title"/>
          </p:nvPr>
        </p:nvSpPr>
        <p:spPr>
          <a:xfrm>
            <a:off x="5784899" y="294290"/>
            <a:ext cx="5398915" cy="1240220"/>
          </a:xfrm>
        </p:spPr>
        <p:txBody>
          <a:bodyPr anchor="t">
            <a:normAutofit fontScale="90000"/>
          </a:bodyPr>
          <a:lstStyle/>
          <a:p>
            <a:r>
              <a:rPr lang="en-GB" sz="3300" b="1" dirty="0"/>
              <a:t>Confidentiality</a:t>
            </a:r>
            <a:r>
              <a:rPr lang="ro-RO" sz="3300" b="1" dirty="0"/>
              <a:t> OF INFORMATION</a:t>
            </a:r>
            <a:br>
              <a:rPr lang="en-US" sz="3300" dirty="0"/>
            </a:br>
            <a:endParaRPr lang="en-GB" sz="3300" dirty="0"/>
          </a:p>
        </p:txBody>
      </p:sp>
      <p:pic>
        <p:nvPicPr>
          <p:cNvPr id="6" name="Picture 5">
            <a:extLst>
              <a:ext uri="{FF2B5EF4-FFF2-40B4-BE49-F238E27FC236}">
                <a16:creationId xmlns:a16="http://schemas.microsoft.com/office/drawing/2014/main" id="{DCB0D440-7D44-DF4A-DA1B-7350ABEC702E}"/>
              </a:ext>
            </a:extLst>
          </p:cNvPr>
          <p:cNvPicPr>
            <a:picLocks noChangeAspect="1"/>
          </p:cNvPicPr>
          <p:nvPr/>
        </p:nvPicPr>
        <p:blipFill rotWithShape="1">
          <a:blip r:embed="rId3"/>
          <a:srcRect l="27245" r="27939"/>
          <a:stretch/>
        </p:blipFill>
        <p:spPr>
          <a:xfrm>
            <a:off x="1371600" y="1028701"/>
            <a:ext cx="3876165" cy="4338170"/>
          </a:xfrm>
          <a:prstGeom prst="rect">
            <a:avLst/>
          </a:prstGeom>
        </p:spPr>
      </p:pic>
      <p:sp>
        <p:nvSpPr>
          <p:cNvPr id="3" name="Content Placeholder 2">
            <a:extLst>
              <a:ext uri="{FF2B5EF4-FFF2-40B4-BE49-F238E27FC236}">
                <a16:creationId xmlns:a16="http://schemas.microsoft.com/office/drawing/2014/main" id="{9F0ACFCD-3B72-586D-CAEC-E0D90762C4BF}"/>
              </a:ext>
            </a:extLst>
          </p:cNvPr>
          <p:cNvSpPr>
            <a:spLocks noGrp="1"/>
          </p:cNvSpPr>
          <p:nvPr>
            <p:ph idx="1"/>
          </p:nvPr>
        </p:nvSpPr>
        <p:spPr>
          <a:xfrm>
            <a:off x="5784900" y="1324304"/>
            <a:ext cx="6207403" cy="4106678"/>
          </a:xfrm>
        </p:spPr>
        <p:txBody>
          <a:bodyPr anchor="t">
            <a:noAutofit/>
          </a:bodyPr>
          <a:lstStyle/>
          <a:p>
            <a:pPr>
              <a:lnSpc>
                <a:spcPct val="110000"/>
              </a:lnSpc>
            </a:pPr>
            <a:r>
              <a:rPr lang="en-GB" dirty="0"/>
              <a:t>When information is read or copied by someone not authorized to do so, the result is known as loss of confidentiality. </a:t>
            </a:r>
          </a:p>
          <a:p>
            <a:pPr>
              <a:lnSpc>
                <a:spcPct val="110000"/>
              </a:lnSpc>
            </a:pPr>
            <a:r>
              <a:rPr lang="en-GB" dirty="0"/>
              <a:t>Confidentiality is a principle that determines who has access to certain information, and how it can be shared. </a:t>
            </a:r>
          </a:p>
          <a:p>
            <a:pPr>
              <a:lnSpc>
                <a:spcPct val="110000"/>
              </a:lnSpc>
            </a:pPr>
            <a:r>
              <a:rPr lang="en-GB" dirty="0"/>
              <a:t>The idea behind confidentiality is that sensitive and personal information should remain private unless the owner of that information wishes to disclose it.</a:t>
            </a:r>
          </a:p>
          <a:p>
            <a:pPr>
              <a:lnSpc>
                <a:spcPct val="110000"/>
              </a:lnSpc>
            </a:pPr>
            <a:r>
              <a:rPr lang="en-GB" dirty="0"/>
              <a:t>For some types of information, confidentiality is a very important attribute. Examples include research data, medical and insurance records, new product specifications, and corporate investment strategies. </a:t>
            </a:r>
          </a:p>
          <a:p>
            <a:pPr>
              <a:lnSpc>
                <a:spcPct val="110000"/>
              </a:lnSpc>
            </a:pPr>
            <a:endParaRPr lang="en-GB" dirty="0"/>
          </a:p>
          <a:p>
            <a:pPr>
              <a:lnSpc>
                <a:spcPct val="110000"/>
              </a:lnSpc>
            </a:pPr>
            <a:r>
              <a:rPr lang="en-GB" dirty="0"/>
              <a:t>In some locations, there may be a legal obligation to protect the privacy of individuals. </a:t>
            </a:r>
          </a:p>
          <a:p>
            <a:pPr>
              <a:lnSpc>
                <a:spcPct val="110000"/>
              </a:lnSpc>
            </a:pPr>
            <a:endParaRPr lang="en-GB" dirty="0"/>
          </a:p>
          <a:p>
            <a:pPr>
              <a:lnSpc>
                <a:spcPct val="110000"/>
              </a:lnSpc>
            </a:pPr>
            <a:r>
              <a:rPr lang="en-GB" dirty="0"/>
              <a:t>This is particularly true for banks and loan companies; debt collectors; businesses that extend credit to their customers or issue credit cards; hospitals, doctors’ offices, and medical testing laboratories; individuals or agencies that offer services such as psychological </a:t>
            </a:r>
            <a:r>
              <a:rPr lang="en-GB" dirty="0" err="1"/>
              <a:t>counseling</a:t>
            </a:r>
            <a:r>
              <a:rPr lang="en-GB" dirty="0"/>
              <a:t> or drug treatment; and agencies that collect taxes</a:t>
            </a:r>
          </a:p>
        </p:txBody>
      </p:sp>
      <p:sp>
        <p:nvSpPr>
          <p:cNvPr id="13" name="Rectangle 12">
            <a:extLst>
              <a:ext uri="{FF2B5EF4-FFF2-40B4-BE49-F238E27FC236}">
                <a16:creationId xmlns:a16="http://schemas.microsoft.com/office/drawing/2014/main" id="{57279BCC-714F-432D-B1E1-DD2CF7507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D678D00-BED9-4B8A-8AE6-A1050EE5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4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83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6ED44-24C1-4341-2EEA-658FFF49DD55}"/>
              </a:ext>
            </a:extLst>
          </p:cNvPr>
          <p:cNvSpPr>
            <a:spLocks noGrp="1"/>
          </p:cNvSpPr>
          <p:nvPr>
            <p:ph type="title"/>
          </p:nvPr>
        </p:nvSpPr>
        <p:spPr>
          <a:xfrm>
            <a:off x="1371600" y="457200"/>
            <a:ext cx="4911393" cy="1556724"/>
          </a:xfrm>
        </p:spPr>
        <p:txBody>
          <a:bodyPr anchor="b">
            <a:normAutofit/>
          </a:bodyPr>
          <a:lstStyle/>
          <a:p>
            <a:r>
              <a:rPr lang="ro-RO" dirty="0"/>
              <a:t>INTEGRITY OF INFORMATION</a:t>
            </a:r>
            <a:endParaRPr lang="en-GB" dirty="0"/>
          </a:p>
        </p:txBody>
      </p:sp>
      <p:sp>
        <p:nvSpPr>
          <p:cNvPr id="3" name="Content Placeholder 2">
            <a:extLst>
              <a:ext uri="{FF2B5EF4-FFF2-40B4-BE49-F238E27FC236}">
                <a16:creationId xmlns:a16="http://schemas.microsoft.com/office/drawing/2014/main" id="{4641E7ED-BE89-3BE9-4C7C-B3B302C2AECF}"/>
              </a:ext>
            </a:extLst>
          </p:cNvPr>
          <p:cNvSpPr>
            <a:spLocks noGrp="1"/>
          </p:cNvSpPr>
          <p:nvPr>
            <p:ph idx="1"/>
          </p:nvPr>
        </p:nvSpPr>
        <p:spPr>
          <a:xfrm>
            <a:off x="1371601" y="2345635"/>
            <a:ext cx="4911392" cy="3583940"/>
          </a:xfrm>
        </p:spPr>
        <p:txBody>
          <a:bodyPr anchor="t">
            <a:normAutofit/>
          </a:bodyPr>
          <a:lstStyle/>
          <a:p>
            <a:pPr>
              <a:lnSpc>
                <a:spcPct val="110000"/>
              </a:lnSpc>
            </a:pPr>
            <a:r>
              <a:rPr lang="en-GB" sz="1600"/>
              <a:t>When information is modified in unexpected ways, the result is known as loss of integrity.  </a:t>
            </a:r>
          </a:p>
          <a:p>
            <a:pPr>
              <a:lnSpc>
                <a:spcPct val="110000"/>
              </a:lnSpc>
            </a:pPr>
            <a:endParaRPr lang="en-GB" sz="1600"/>
          </a:p>
          <a:p>
            <a:pPr>
              <a:lnSpc>
                <a:spcPct val="110000"/>
              </a:lnSpc>
            </a:pPr>
            <a:r>
              <a:rPr lang="en-GB" sz="1600"/>
              <a:t>This means that unauthorized changes are made to information, whether by human error or intentional tampering. </a:t>
            </a:r>
          </a:p>
          <a:p>
            <a:pPr>
              <a:lnSpc>
                <a:spcPct val="110000"/>
              </a:lnSpc>
            </a:pPr>
            <a:endParaRPr lang="en-GB" sz="1600"/>
          </a:p>
          <a:p>
            <a:pPr>
              <a:lnSpc>
                <a:spcPct val="110000"/>
              </a:lnSpc>
            </a:pPr>
            <a:r>
              <a:rPr lang="en-GB" sz="1600"/>
              <a:t>Integrity is particularly important for critical safety and financial data used for activities such as electronic funds transfers, air traffic control, and financial accounting.</a:t>
            </a:r>
          </a:p>
        </p:txBody>
      </p:sp>
      <p:pic>
        <p:nvPicPr>
          <p:cNvPr id="4" name="Picture 3">
            <a:extLst>
              <a:ext uri="{FF2B5EF4-FFF2-40B4-BE49-F238E27FC236}">
                <a16:creationId xmlns:a16="http://schemas.microsoft.com/office/drawing/2014/main" id="{4F4638BE-7483-2FED-F4A2-5F80D7AA0CD3}"/>
              </a:ext>
            </a:extLst>
          </p:cNvPr>
          <p:cNvPicPr>
            <a:picLocks noChangeAspect="1"/>
          </p:cNvPicPr>
          <p:nvPr/>
        </p:nvPicPr>
        <p:blipFill>
          <a:blip r:embed="rId2"/>
          <a:stretch>
            <a:fillRect/>
          </a:stretch>
        </p:blipFill>
        <p:spPr>
          <a:xfrm>
            <a:off x="6644639" y="1287034"/>
            <a:ext cx="5090161" cy="3812707"/>
          </a:xfrm>
          <a:prstGeom prst="rect">
            <a:avLst/>
          </a:prstGeom>
        </p:spPr>
      </p:pic>
      <p:sp>
        <p:nvSpPr>
          <p:cNvPr id="11" name="Rectangle 10">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45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D5E70-033B-EE11-DA06-200DBEFC3F97}"/>
              </a:ext>
            </a:extLst>
          </p:cNvPr>
          <p:cNvSpPr>
            <a:spLocks noGrp="1"/>
          </p:cNvSpPr>
          <p:nvPr>
            <p:ph type="title"/>
          </p:nvPr>
        </p:nvSpPr>
        <p:spPr>
          <a:xfrm>
            <a:off x="1371600" y="457200"/>
            <a:ext cx="5268036" cy="778747"/>
          </a:xfrm>
        </p:spPr>
        <p:txBody>
          <a:bodyPr anchor="b">
            <a:normAutofit fontScale="90000"/>
          </a:bodyPr>
          <a:lstStyle/>
          <a:p>
            <a:r>
              <a:rPr lang="en-GB" sz="2700" b="1" dirty="0"/>
              <a:t>Availability</a:t>
            </a:r>
            <a:r>
              <a:rPr lang="ro-RO" sz="2700" b="1" dirty="0"/>
              <a:t> OF INFORMATION</a:t>
            </a:r>
            <a:br>
              <a:rPr lang="en-US" dirty="0"/>
            </a:br>
            <a:endParaRPr lang="en-GB" dirty="0"/>
          </a:p>
        </p:txBody>
      </p:sp>
      <p:sp>
        <p:nvSpPr>
          <p:cNvPr id="3" name="Content Placeholder 2">
            <a:extLst>
              <a:ext uri="{FF2B5EF4-FFF2-40B4-BE49-F238E27FC236}">
                <a16:creationId xmlns:a16="http://schemas.microsoft.com/office/drawing/2014/main" id="{5A157775-CE8E-7EA1-F431-299A7DA207D6}"/>
              </a:ext>
            </a:extLst>
          </p:cNvPr>
          <p:cNvSpPr>
            <a:spLocks noGrp="1"/>
          </p:cNvSpPr>
          <p:nvPr>
            <p:ph idx="1"/>
          </p:nvPr>
        </p:nvSpPr>
        <p:spPr>
          <a:xfrm>
            <a:off x="525517" y="809297"/>
            <a:ext cx="6521996" cy="4812757"/>
          </a:xfrm>
        </p:spPr>
        <p:txBody>
          <a:bodyPr anchor="t">
            <a:noAutofit/>
          </a:bodyPr>
          <a:lstStyle/>
          <a:p>
            <a:pPr>
              <a:lnSpc>
                <a:spcPct val="110000"/>
              </a:lnSpc>
            </a:pPr>
            <a:r>
              <a:rPr lang="en-GB" sz="1800" dirty="0"/>
              <a:t>Information can be erased or become inaccessible, resulting in loss of availability. </a:t>
            </a:r>
            <a:endParaRPr lang="ro-RO" sz="1800" dirty="0"/>
          </a:p>
          <a:p>
            <a:pPr>
              <a:lnSpc>
                <a:spcPct val="110000"/>
              </a:lnSpc>
            </a:pPr>
            <a:r>
              <a:rPr lang="en-GB" sz="1800" b="1" dirty="0"/>
              <a:t>The ability to make information and related physical and logical resources accessible as needed, when they are needed, and where they are needed</a:t>
            </a:r>
            <a:r>
              <a:rPr lang="en-GB" sz="1800" dirty="0"/>
              <a:t>.</a:t>
            </a:r>
          </a:p>
          <a:p>
            <a:pPr>
              <a:lnSpc>
                <a:spcPct val="110000"/>
              </a:lnSpc>
            </a:pPr>
            <a:r>
              <a:rPr lang="en-GB" sz="1800" dirty="0"/>
              <a:t>This means that people who are authorized to get information cannot get what they need.</a:t>
            </a:r>
          </a:p>
          <a:p>
            <a:pPr>
              <a:lnSpc>
                <a:spcPct val="110000"/>
              </a:lnSpc>
            </a:pPr>
            <a:r>
              <a:rPr lang="en-GB" sz="1800" dirty="0"/>
              <a:t>Availability is often the most important attribute in service-oriented businesses that depend on information (for example, airline schedules and online inventory systems).</a:t>
            </a:r>
          </a:p>
          <a:p>
            <a:pPr>
              <a:lnSpc>
                <a:spcPct val="110000"/>
              </a:lnSpc>
            </a:pPr>
            <a:r>
              <a:rPr lang="en-GB" sz="1800" dirty="0"/>
              <a:t>Availability of the network itself is important to anyone whose business or education relies on a network connection. </a:t>
            </a:r>
          </a:p>
          <a:p>
            <a:pPr>
              <a:lnSpc>
                <a:spcPct val="110000"/>
              </a:lnSpc>
            </a:pPr>
            <a:r>
              <a:rPr lang="en-GB" sz="1800" dirty="0"/>
              <a:t>When users cannot access the network or specific services provided on the network, they experience a denial of service.</a:t>
            </a:r>
          </a:p>
        </p:txBody>
      </p:sp>
      <p:pic>
        <p:nvPicPr>
          <p:cNvPr id="4" name="Picture 3">
            <a:extLst>
              <a:ext uri="{FF2B5EF4-FFF2-40B4-BE49-F238E27FC236}">
                <a16:creationId xmlns:a16="http://schemas.microsoft.com/office/drawing/2014/main" id="{0B2AAE73-8835-816F-F1DF-CEB92762A900}"/>
              </a:ext>
            </a:extLst>
          </p:cNvPr>
          <p:cNvPicPr>
            <a:picLocks noChangeAspect="1"/>
          </p:cNvPicPr>
          <p:nvPr/>
        </p:nvPicPr>
        <p:blipFill rotWithShape="1">
          <a:blip r:embed="rId3"/>
          <a:srcRect r="10125" b="-1"/>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244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61B9A4-6926-27DE-F044-DD42AB557508}"/>
              </a:ext>
            </a:extLst>
          </p:cNvPr>
          <p:cNvSpPr>
            <a:spLocks noGrp="1"/>
          </p:cNvSpPr>
          <p:nvPr>
            <p:ph type="title"/>
          </p:nvPr>
        </p:nvSpPr>
        <p:spPr>
          <a:xfrm>
            <a:off x="5784899" y="918640"/>
            <a:ext cx="5398915" cy="1741434"/>
          </a:xfrm>
        </p:spPr>
        <p:txBody>
          <a:bodyPr anchor="t">
            <a:normAutofit/>
          </a:bodyPr>
          <a:lstStyle/>
          <a:p>
            <a:pPr>
              <a:lnSpc>
                <a:spcPct val="90000"/>
              </a:lnSpc>
            </a:pPr>
            <a:r>
              <a:rPr lang="en-GB" sz="3100"/>
              <a:t>Key elements of information security</a:t>
            </a:r>
            <a:br>
              <a:rPr lang="en-GB" sz="3100"/>
            </a:br>
            <a:endParaRPr lang="en-GB" sz="3100"/>
          </a:p>
        </p:txBody>
      </p:sp>
      <p:pic>
        <p:nvPicPr>
          <p:cNvPr id="4" name="Picture 3">
            <a:extLst>
              <a:ext uri="{FF2B5EF4-FFF2-40B4-BE49-F238E27FC236}">
                <a16:creationId xmlns:a16="http://schemas.microsoft.com/office/drawing/2014/main" id="{5014F713-1B82-D3E5-35B5-B1427BA5FB9B}"/>
              </a:ext>
            </a:extLst>
          </p:cNvPr>
          <p:cNvPicPr>
            <a:picLocks noChangeAspect="1"/>
          </p:cNvPicPr>
          <p:nvPr/>
        </p:nvPicPr>
        <p:blipFill rotWithShape="1">
          <a:blip r:embed="rId3"/>
          <a:srcRect l="20449" r="20093" b="1"/>
          <a:stretch/>
        </p:blipFill>
        <p:spPr>
          <a:xfrm>
            <a:off x="1371600" y="1028701"/>
            <a:ext cx="3876165" cy="4338170"/>
          </a:xfrm>
          <a:prstGeom prst="rect">
            <a:avLst/>
          </a:prstGeom>
        </p:spPr>
      </p:pic>
      <p:sp>
        <p:nvSpPr>
          <p:cNvPr id="3" name="Content Placeholder 2">
            <a:extLst>
              <a:ext uri="{FF2B5EF4-FFF2-40B4-BE49-F238E27FC236}">
                <a16:creationId xmlns:a16="http://schemas.microsoft.com/office/drawing/2014/main" id="{5D5687B2-889C-49B5-0427-431404A23F6C}"/>
              </a:ext>
            </a:extLst>
          </p:cNvPr>
          <p:cNvSpPr>
            <a:spLocks noGrp="1"/>
          </p:cNvSpPr>
          <p:nvPr>
            <p:ph idx="1"/>
          </p:nvPr>
        </p:nvSpPr>
        <p:spPr>
          <a:xfrm>
            <a:off x="5784900" y="2999432"/>
            <a:ext cx="5566497" cy="2431549"/>
          </a:xfrm>
        </p:spPr>
        <p:txBody>
          <a:bodyPr anchor="t">
            <a:normAutofit/>
          </a:bodyPr>
          <a:lstStyle/>
          <a:p>
            <a:endParaRPr lang="en-GB" sz="1600" dirty="0"/>
          </a:p>
          <a:p>
            <a:endParaRPr lang="en-GB" sz="1600" dirty="0"/>
          </a:p>
          <a:p>
            <a:r>
              <a:rPr lang="en-GB" sz="1600" dirty="0"/>
              <a:t>InfoSec comprises a range of security tools, solutions and processes that keep enterprise information secure across</a:t>
            </a:r>
            <a:r>
              <a:rPr lang="ro-RO" sz="1600" dirty="0"/>
              <a:t> the </a:t>
            </a:r>
            <a:r>
              <a:rPr lang="ro-RO" sz="1600" b="1" dirty="0"/>
              <a:t>personnel,</a:t>
            </a:r>
            <a:r>
              <a:rPr lang="en-GB" sz="1600" b="1" dirty="0"/>
              <a:t> devices and locations</a:t>
            </a:r>
            <a:r>
              <a:rPr lang="en-GB" sz="1600" dirty="0"/>
              <a:t>, helping to protect against cyberattacks or other disruptive events.</a:t>
            </a:r>
          </a:p>
          <a:p>
            <a:endParaRPr lang="en-GB" sz="1600" dirty="0"/>
          </a:p>
        </p:txBody>
      </p:sp>
      <p:sp>
        <p:nvSpPr>
          <p:cNvPr id="11" name="Rectangle 10">
            <a:extLst>
              <a:ext uri="{FF2B5EF4-FFF2-40B4-BE49-F238E27FC236}">
                <a16:creationId xmlns:a16="http://schemas.microsoft.com/office/drawing/2014/main" id="{57279BCC-714F-432D-B1E1-DD2CF7507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678D00-BED9-4B8A-8AE6-A1050EE5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4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781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2859E18-2CA8-7071-8809-6B11788B1E5C}"/>
              </a:ext>
            </a:extLst>
          </p:cNvPr>
          <p:cNvSpPr>
            <a:spLocks noGrp="1"/>
          </p:cNvSpPr>
          <p:nvPr>
            <p:ph type="title"/>
          </p:nvPr>
        </p:nvSpPr>
        <p:spPr>
          <a:xfrm>
            <a:off x="409518" y="586855"/>
            <a:ext cx="3258570" cy="3387497"/>
          </a:xfrm>
        </p:spPr>
        <p:txBody>
          <a:bodyPr anchor="b">
            <a:normAutofit/>
          </a:bodyPr>
          <a:lstStyle/>
          <a:p>
            <a:pPr algn="r"/>
            <a:r>
              <a:rPr lang="en-GB" sz="2200" dirty="0">
                <a:solidFill>
                  <a:schemeClr val="bg1"/>
                </a:solidFill>
              </a:rPr>
              <a:t>information security threats- </a:t>
            </a:r>
            <a:r>
              <a:rPr lang="ro-RO" sz="2200" dirty="0">
                <a:solidFill>
                  <a:schemeClr val="bg1"/>
                </a:solidFill>
              </a:rPr>
              <a:t>specific for </a:t>
            </a:r>
            <a:r>
              <a:rPr lang="ro-RO" sz="2200" b="1" dirty="0">
                <a:solidFill>
                  <a:schemeClr val="bg1"/>
                </a:solidFill>
              </a:rPr>
              <a:t>personnel</a:t>
            </a:r>
            <a:endParaRPr lang="en-GB" sz="2200" dirty="0">
              <a:solidFill>
                <a:schemeClr val="bg1"/>
              </a:solidFill>
            </a:endParaRPr>
          </a:p>
        </p:txBody>
      </p:sp>
      <p:sp>
        <p:nvSpPr>
          <p:cNvPr id="7" name="Content Placeholder 2">
            <a:extLst>
              <a:ext uri="{FF2B5EF4-FFF2-40B4-BE49-F238E27FC236}">
                <a16:creationId xmlns:a16="http://schemas.microsoft.com/office/drawing/2014/main" id="{A886C630-E59B-9D01-6C15-A77EC8C0DB7E}"/>
              </a:ext>
            </a:extLst>
          </p:cNvPr>
          <p:cNvSpPr>
            <a:spLocks noGrp="1"/>
          </p:cNvSpPr>
          <p:nvPr>
            <p:ph idx="1"/>
          </p:nvPr>
        </p:nvSpPr>
        <p:spPr>
          <a:xfrm>
            <a:off x="4235669" y="833535"/>
            <a:ext cx="3668110" cy="5361991"/>
          </a:xfrm>
        </p:spPr>
        <p:txBody>
          <a:bodyPr anchor="ctr">
            <a:normAutofit/>
          </a:bodyPr>
          <a:lstStyle/>
          <a:p>
            <a:pPr>
              <a:lnSpc>
                <a:spcPct val="110000"/>
              </a:lnSpc>
            </a:pPr>
            <a:r>
              <a:rPr lang="en-GB" sz="1500" dirty="0"/>
              <a:t>1. information theft</a:t>
            </a:r>
            <a:endParaRPr lang="ro-RO" sz="1500" dirty="0"/>
          </a:p>
          <a:p>
            <a:pPr>
              <a:lnSpc>
                <a:spcPct val="110000"/>
              </a:lnSpc>
            </a:pPr>
            <a:r>
              <a:rPr lang="ro-RO" sz="1500" dirty="0"/>
              <a:t>2. </a:t>
            </a:r>
            <a:r>
              <a:rPr lang="en-GB" sz="1500" dirty="0"/>
              <a:t>unauthorized dissemination of information</a:t>
            </a:r>
            <a:endParaRPr lang="ro-RO" sz="1500" dirty="0"/>
          </a:p>
          <a:p>
            <a:pPr>
              <a:lnSpc>
                <a:spcPct val="110000"/>
              </a:lnSpc>
            </a:pPr>
            <a:r>
              <a:rPr lang="ro-RO" sz="1500" dirty="0"/>
              <a:t>3. </a:t>
            </a:r>
            <a:r>
              <a:rPr lang="en-GB" sz="1500" dirty="0"/>
              <a:t>dissemination of information in ignorance</a:t>
            </a:r>
            <a:endParaRPr lang="ro-RO" sz="1500" dirty="0"/>
          </a:p>
          <a:p>
            <a:pPr>
              <a:lnSpc>
                <a:spcPct val="110000"/>
              </a:lnSpc>
            </a:pPr>
            <a:r>
              <a:rPr lang="ro-RO" sz="1500" dirty="0"/>
              <a:t>4. </a:t>
            </a:r>
            <a:r>
              <a:rPr lang="en-GB" sz="1500" dirty="0"/>
              <a:t>intentional destruction of information</a:t>
            </a:r>
            <a:endParaRPr lang="ro-RO" sz="1500" dirty="0"/>
          </a:p>
          <a:p>
            <a:pPr>
              <a:lnSpc>
                <a:spcPct val="110000"/>
              </a:lnSpc>
            </a:pPr>
            <a:r>
              <a:rPr lang="ro-RO" sz="1500" dirty="0"/>
              <a:t>5. </a:t>
            </a:r>
            <a:r>
              <a:rPr lang="en-GB" sz="1500" dirty="0"/>
              <a:t>involuntary destruction of information</a:t>
            </a:r>
            <a:endParaRPr lang="ro-RO" sz="1500" dirty="0"/>
          </a:p>
          <a:p>
            <a:pPr>
              <a:lnSpc>
                <a:spcPct val="110000"/>
              </a:lnSpc>
            </a:pPr>
            <a:r>
              <a:rPr lang="ro-RO" sz="1500" dirty="0"/>
              <a:t>…………………………….</a:t>
            </a:r>
          </a:p>
          <a:p>
            <a:pPr>
              <a:lnSpc>
                <a:spcPct val="110000"/>
              </a:lnSpc>
            </a:pPr>
            <a:endParaRPr lang="ro-RO" sz="1500" dirty="0"/>
          </a:p>
          <a:p>
            <a:pPr marL="0" indent="0">
              <a:lnSpc>
                <a:spcPct val="110000"/>
              </a:lnSpc>
              <a:buNone/>
            </a:pPr>
            <a:r>
              <a:rPr lang="en-GB" sz="1500" i="1" dirty="0"/>
              <a:t>Insider threats</a:t>
            </a:r>
            <a:r>
              <a:rPr lang="ro-RO" sz="1500" i="1" dirty="0"/>
              <a:t>: </a:t>
            </a:r>
            <a:r>
              <a:rPr lang="en-GB" sz="1500" i="1" dirty="0"/>
              <a:t>An insider threat occurs when individuals close to an organization who have authorized access to its network intentionally or unintentionally misuse that access to negatively affect the organization's critical data or systems.</a:t>
            </a:r>
            <a:endParaRPr lang="ro-RO" sz="1500" i="1" dirty="0"/>
          </a:p>
          <a:p>
            <a:pPr>
              <a:lnSpc>
                <a:spcPct val="110000"/>
              </a:lnSpc>
            </a:pPr>
            <a:endParaRPr lang="en-GB" sz="1500" dirty="0"/>
          </a:p>
        </p:txBody>
      </p:sp>
      <p:pic>
        <p:nvPicPr>
          <p:cNvPr id="8" name="Picture 7" descr="3D box skeletons">
            <a:extLst>
              <a:ext uri="{FF2B5EF4-FFF2-40B4-BE49-F238E27FC236}">
                <a16:creationId xmlns:a16="http://schemas.microsoft.com/office/drawing/2014/main" id="{AF9FAC99-193D-A64B-08BA-418518339312}"/>
              </a:ext>
            </a:extLst>
          </p:cNvPr>
          <p:cNvPicPr>
            <a:picLocks noChangeAspect="1"/>
          </p:cNvPicPr>
          <p:nvPr/>
        </p:nvPicPr>
        <p:blipFill rotWithShape="1">
          <a:blip r:embed="rId2"/>
          <a:srcRect l="31848" r="28415" b="-1"/>
          <a:stretch/>
        </p:blipFill>
        <p:spPr>
          <a:xfrm>
            <a:off x="8109502" y="10"/>
            <a:ext cx="4082498" cy="6857990"/>
          </a:xfrm>
          <a:prstGeom prst="rect">
            <a:avLst/>
          </a:prstGeom>
        </p:spPr>
      </p:pic>
    </p:spTree>
    <p:extLst>
      <p:ext uri="{BB962C8B-B14F-4D97-AF65-F5344CB8AC3E}">
        <p14:creationId xmlns:p14="http://schemas.microsoft.com/office/powerpoint/2010/main" val="173440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696F4-B7DB-A47A-14E0-FC3A686CB493}"/>
              </a:ext>
            </a:extLst>
          </p:cNvPr>
          <p:cNvSpPr>
            <a:spLocks noGrp="1"/>
          </p:cNvSpPr>
          <p:nvPr>
            <p:ph type="title"/>
          </p:nvPr>
        </p:nvSpPr>
        <p:spPr>
          <a:xfrm>
            <a:off x="457200" y="868280"/>
            <a:ext cx="3390645" cy="3363597"/>
          </a:xfrm>
        </p:spPr>
        <p:txBody>
          <a:bodyPr>
            <a:normAutofit/>
          </a:bodyPr>
          <a:lstStyle/>
          <a:p>
            <a:pPr algn="r">
              <a:lnSpc>
                <a:spcPct val="90000"/>
              </a:lnSpc>
            </a:pPr>
            <a:r>
              <a:rPr lang="en-GB" sz="2500">
                <a:solidFill>
                  <a:schemeClr val="bg1"/>
                </a:solidFill>
              </a:rPr>
              <a:t>information security threats- specific for </a:t>
            </a:r>
            <a:r>
              <a:rPr lang="ro-RO" sz="2500">
                <a:solidFill>
                  <a:schemeClr val="bg1"/>
                </a:solidFill>
              </a:rPr>
              <a:t>locations</a:t>
            </a:r>
            <a:endParaRPr lang="en-GB" sz="2500">
              <a:solidFill>
                <a:schemeClr val="bg1"/>
              </a:solidFill>
            </a:endParaRPr>
          </a:p>
        </p:txBody>
      </p:sp>
      <p:graphicFrame>
        <p:nvGraphicFramePr>
          <p:cNvPr id="5" name="Content Placeholder 2">
            <a:extLst>
              <a:ext uri="{FF2B5EF4-FFF2-40B4-BE49-F238E27FC236}">
                <a16:creationId xmlns:a16="http://schemas.microsoft.com/office/drawing/2014/main" id="{258EEB9A-C13A-141A-97E1-3E9702F146BD}"/>
              </a:ext>
            </a:extLst>
          </p:cNvPr>
          <p:cNvGraphicFramePr>
            <a:graphicFrameLocks noGrp="1"/>
          </p:cNvGraphicFramePr>
          <p:nvPr>
            <p:ph idx="1"/>
            <p:extLst>
              <p:ext uri="{D42A27DB-BD31-4B8C-83A1-F6EECF244321}">
                <p14:modId xmlns:p14="http://schemas.microsoft.com/office/powerpoint/2010/main" val="3641809130"/>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9389407"/>
      </p:ext>
    </p:extLst>
  </p:cSld>
  <p:clrMapOvr>
    <a:masterClrMapping/>
  </p:clrMapOvr>
</p:sld>
</file>

<file path=ppt/theme/theme1.xml><?xml version="1.0" encoding="utf-8"?>
<a:theme xmlns:a="http://schemas.openxmlformats.org/drawingml/2006/main" name="GradientRise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0E25470AF0544287FF5B43AA4D7B8A" ma:contentTypeVersion="4" ma:contentTypeDescription="Creați un document nou." ma:contentTypeScope="" ma:versionID="d02e3822fe6da988d1dc081e76724785">
  <xsd:schema xmlns:xsd="http://www.w3.org/2001/XMLSchema" xmlns:xs="http://www.w3.org/2001/XMLSchema" xmlns:p="http://schemas.microsoft.com/office/2006/metadata/properties" xmlns:ns2="b587a08c-6c06-4a94-bad8-8f2813f19972" targetNamespace="http://schemas.microsoft.com/office/2006/metadata/properties" ma:root="true" ma:fieldsID="6f4a87ca5b5aa43a2bb4a1cbabc763f8" ns2:_="">
    <xsd:import namespace="b587a08c-6c06-4a94-bad8-8f2813f1997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7a08c-6c06-4a94-bad8-8f2813f199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 de conținut"/>
        <xsd:element ref="dc:title" minOccurs="0" maxOccurs="1" ma:index="4" ma:displayName="Titlu"/>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ED7967-CD4B-4249-8FF2-F386E543D921}"/>
</file>

<file path=customXml/itemProps2.xml><?xml version="1.0" encoding="utf-8"?>
<ds:datastoreItem xmlns:ds="http://schemas.openxmlformats.org/officeDocument/2006/customXml" ds:itemID="{C974D058-D26A-4CA5-B01A-7D82FDBD9443}"/>
</file>

<file path=customXml/itemProps3.xml><?xml version="1.0" encoding="utf-8"?>
<ds:datastoreItem xmlns:ds="http://schemas.openxmlformats.org/officeDocument/2006/customXml" ds:itemID="{9903AAFA-0224-4E9F-9ECB-B30DCE2F2F38}"/>
</file>

<file path=docProps/app.xml><?xml version="1.0" encoding="utf-8"?>
<Properties xmlns="http://schemas.openxmlformats.org/officeDocument/2006/extended-properties" xmlns:vt="http://schemas.openxmlformats.org/officeDocument/2006/docPropsVTypes">
  <TotalTime>212</TotalTime>
  <Words>1881</Words>
  <Application>Microsoft Office PowerPoint</Application>
  <PresentationFormat>Widescreen</PresentationFormat>
  <Paragraphs>125</Paragraphs>
  <Slides>15</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Avenir Next LT Pro</vt:lpstr>
      <vt:lpstr>Calibri</vt:lpstr>
      <vt:lpstr>GradientRiseVTI</vt:lpstr>
      <vt:lpstr>       ASSET INFORMATION IS ESSENTIAL FOR ANY TYPE OF ORGANIZATION AND BUSINESS   FROM INFORMATION THEORY TO INFORMATION SECURITY</vt:lpstr>
      <vt:lpstr>Information security-(InfoSec) general consideration</vt:lpstr>
      <vt:lpstr>pillars of INFOSEC </vt:lpstr>
      <vt:lpstr>Confidentiality OF INFORMATION </vt:lpstr>
      <vt:lpstr>INTEGRITY OF INFORMATION</vt:lpstr>
      <vt:lpstr>Availability OF INFORMATION </vt:lpstr>
      <vt:lpstr>Key elements of information security </vt:lpstr>
      <vt:lpstr>information security threats- specific for personnel</vt:lpstr>
      <vt:lpstr>information security threats- specific for locations</vt:lpstr>
      <vt:lpstr>The security of the applications on the device where the information is processed</vt:lpstr>
      <vt:lpstr>information security threats- specific for device where the information is processed   www.microsoft.com </vt:lpstr>
      <vt:lpstr>information security threats- specific for device where the information is processed  www.microsoft.com </vt:lpstr>
      <vt:lpstr>Information security in organization </vt:lpstr>
      <vt:lpstr>Responding to information security threats </vt:lpstr>
      <vt:lpstr>The security of the applications on the device where the information is processed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ASSET INFORMATION IS ESSENTIAL FOR ANY TYPE OF ORGANIZATION AND BUSINESS   FROM INFORMATION THEORY TO INFORMATION SECURITY</dc:title>
  <dc:creator>RAUL-CIPRIAN DĂNCUŢĂ</dc:creator>
  <cp:lastModifiedBy>RAUL-CIPRIAN DĂNCUŢĂ</cp:lastModifiedBy>
  <cp:revision>7</cp:revision>
  <dcterms:created xsi:type="dcterms:W3CDTF">2023-10-26T06:47:07Z</dcterms:created>
  <dcterms:modified xsi:type="dcterms:W3CDTF">2023-10-26T10:19:58Z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0x010100680E25470AF0544287FF5B43AA4D7B8A</vt:lpwstr>
  </property>
</Properties>
</file>